
<file path=[Content_Types].xml><?xml version="1.0" encoding="utf-8"?>
<Types xmlns="http://schemas.openxmlformats.org/package/2006/content-types">
  <Default Extension="emf" ContentType="image/x-emf"/>
  <Default Extension="fntdata" ContentType="application/x-fontdata"/>
  <Default Extension="jpeg" ContentType="image/jpe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7" Type="http://schemas.microsoft.com/office/2020/02/relationships/classificationlabels" Target="docMetadata/LabelInfo.xml"/><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867" r:id="rId4"/>
  </p:sldMasterIdLst>
  <p:notesMasterIdLst>
    <p:notesMasterId r:id="rId8"/>
  </p:notesMasterIdLst>
  <p:handoutMasterIdLst>
    <p:handoutMasterId r:id="rId9"/>
  </p:handoutMasterIdLst>
  <p:sldIdLst>
    <p:sldId id="279" r:id="rId5"/>
    <p:sldId id="281" r:id="rId6"/>
    <p:sldId id="282" r:id="rId7"/>
  </p:sldIdLst>
  <p:sldSz cx="12192000" cy="6858000"/>
  <p:notesSz cx="6735763" cy="9866313"/>
  <p:embeddedFontLst>
    <p:embeddedFont>
      <p:font typeface="Barlow" panose="00000500000000000000" pitchFamily="2" charset="0"/>
      <p:regular r:id="rId10"/>
      <p:bold r:id="rId11"/>
      <p:italic r:id="rId12"/>
      <p:boldItalic r:id="rId13"/>
    </p:embeddedFont>
    <p:embeddedFont>
      <p:font typeface="Barlow Condensed Light" panose="00000406000000000000" pitchFamily="2" charset="0"/>
      <p:regular r:id="rId14"/>
      <p:italic r:id="rId15"/>
    </p:embeddedFont>
    <p:embeddedFont>
      <p:font typeface="Lato" panose="020F0502020204030203" pitchFamily="34" charset="0"/>
      <p:regular r:id="rId16"/>
      <p:bold r:id="rId17"/>
      <p:italic r:id="rId18"/>
      <p:boldItalic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orient="horz" pos="4200" userDrawn="1">
          <p15:clr>
            <a:srgbClr val="A4A3A4"/>
          </p15:clr>
        </p15:guide>
        <p15:guide id="3" pos="2136" userDrawn="1">
          <p15:clr>
            <a:srgbClr val="A4A3A4"/>
          </p15:clr>
        </p15:guide>
        <p15:guide id="4" orient="horz" pos="1536"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94EDA0B-4B3E-B445-4171-874E7DC6ED22}" name="Wu, Gloria (UK)" initials="WG(" userId="S::glorwu01@protiviti.com::b31d8a97-dd45-4eff-93c1-477e5e341d92" providerId="AD"/>
  <p188:author id="{7762A230-A2C5-96A6-A684-423EA78B9F9B}" name="Fawwaz Farid" initials="FF" userId="S::fawwaz.farid@protivitiglobal.me::059163e4-0680-4c9c-a48e-3e930a30fddd" providerId="AD"/>
  <p188:author id="{37EA5434-8743-37F0-64D8-58E7738FFB44}" name="Jasleen Kaur (IND)" initials="JK(" userId="S::jasleen.kaur@protivitiglobal.in::b5e4717e-bb88-44a2-ac92-3a3297261394" providerId="AD"/>
  <p188:author id="{F9A4BA5F-F66E-CE69-D9D2-632C0BB35D3E}" name="Ayman ElShabrawi" initials="AE" userId="S::Ayman.ElShabrawi@protivitiglobal.me::89e0f4ee-c340-42f0-8901-b46e340790e1" providerId="AD"/>
  <p188:author id="{6D5D197F-D8C2-CDF4-2CFB-4BED1D46A3E3}" name="Delgado, Esther (UK)" initials="DE(" userId="S::estdel01@protiviti.com::83865b07-721c-4a5d-9dce-0c2daf39bf2e" providerId="AD"/>
  <p188:author id="{9679198F-64AC-72AE-95BB-A70A3EB65C8C}" name="Psarras, Alex (UK)" initials="PA(" userId="S::alepsa01@protiviti.com::63ef92f4-c677-4dcb-83f7-93c5530f1190" providerId="AD"/>
  <p188:author id="{EF824E92-A08A-EAC1-0B06-A917BDB6BD28}" name="Roshan Puttam" initials="RP" userId="S::Roshan.Puttam@protivitiglobal.me::7a593655-8e07-4f68-b3cb-4bb7a19714b6" providerId="AD"/>
  <p188:author id="{E46D7DBB-709B-FB86-A00D-CBFD875E8FD6}" name="Rahul Malode" initials="RM" userId="S::Rahul.Malode@protivitiglobal.me::c169ff02-bd5c-4eb1-a50e-820b02bf4013" providerId="AD"/>
  <p188:author id="{31547CD3-247B-B3C5-32CC-B4DFA2C1B7EF}" name="Rohan Arora" initials="RA" userId="S::rohan.arora@protivitiglobal.me::bc91452e-43df-4dcd-a783-30902173da3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D7B9A"/>
    <a:srgbClr val="D1E8EC"/>
    <a:srgbClr val="658BB2"/>
    <a:srgbClr val="004068"/>
    <a:srgbClr val="00A2B8"/>
    <a:srgbClr val="E5F6F8"/>
    <a:srgbClr val="F8F8F8"/>
    <a:srgbClr val="F6F6F6"/>
    <a:srgbClr val="E4EBEF"/>
    <a:srgbClr val="D7E8E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940" y="52"/>
      </p:cViewPr>
      <p:guideLst>
        <p:guide orient="horz" pos="4200"/>
        <p:guide pos="2136"/>
        <p:guide orient="horz" pos="153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font" Target="fonts/font4.fntdata"/><Relationship Id="rId18" Type="http://schemas.openxmlformats.org/officeDocument/2006/relationships/font" Target="fonts/font9.fntdata"/><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font" Target="fonts/font3.fntdata"/><Relationship Id="rId17" Type="http://schemas.openxmlformats.org/officeDocument/2006/relationships/font" Target="fonts/font8.fntdata"/><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font" Target="fonts/font7.fntdata"/><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font" Target="fonts/font2.fntdata"/><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font" Target="fonts/font6.fntdata"/><Relationship Id="rId23" Type="http://schemas.openxmlformats.org/officeDocument/2006/relationships/tableStyles" Target="tableStyles.xml"/><Relationship Id="rId10" Type="http://schemas.openxmlformats.org/officeDocument/2006/relationships/font" Target="fonts/font1.fntdata"/><Relationship Id="rId19" Type="http://schemas.openxmlformats.org/officeDocument/2006/relationships/font" Target="fonts/font10.fntdata"/><Relationship Id="rId4" Type="http://schemas.openxmlformats.org/officeDocument/2006/relationships/slideMaster" Target="slideMasters/slideMaster1.xml"/><Relationship Id="rId9" Type="http://schemas.openxmlformats.org/officeDocument/2006/relationships/handoutMaster" Target="handoutMasters/handoutMaster1.xml"/><Relationship Id="rId14" Type="http://schemas.openxmlformats.org/officeDocument/2006/relationships/font" Target="fonts/font5.fntdata"/><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arah Srour" userId="1875f79c-5c0e-4282-b595-352c3a20c14c" providerId="ADAL" clId="{2F3D1E7B-F2B6-426E-B75D-8A41B1BC5FB4}"/>
    <pc:docChg chg="modSld">
      <pc:chgData name="Farah Srour" userId="1875f79c-5c0e-4282-b595-352c3a20c14c" providerId="ADAL" clId="{2F3D1E7B-F2B6-426E-B75D-8A41B1BC5FB4}" dt="2026-08-23T10:22:24.847" v="0" actId="113"/>
      <pc:docMkLst>
        <pc:docMk/>
      </pc:docMkLst>
      <pc:sldChg chg="modSp mod">
        <pc:chgData name="Farah Srour" userId="1875f79c-5c0e-4282-b595-352c3a20c14c" providerId="ADAL" clId="{2F3D1E7B-F2B6-426E-B75D-8A41B1BC5FB4}" dt="2026-08-23T10:22:24.847" v="0" actId="113"/>
        <pc:sldMkLst>
          <pc:docMk/>
          <pc:sldMk cId="350474257" sldId="281"/>
        </pc:sldMkLst>
        <pc:spChg chg="mod">
          <ac:chgData name="Farah Srour" userId="1875f79c-5c0e-4282-b595-352c3a20c14c" providerId="ADAL" clId="{2F3D1E7B-F2B6-426E-B75D-8A41B1BC5FB4}" dt="2026-08-23T10:22:24.847" v="0" actId="113"/>
          <ac:spMkLst>
            <pc:docMk/>
            <pc:sldMk cId="350474257" sldId="281"/>
            <ac:spMk id="5" creationId="{C7D682F5-DAD6-F27C-E769-7CD0A6F794C1}"/>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A4DCD2A-B124-32E0-2C20-2A90754EC4E2}"/>
              </a:ext>
            </a:extLst>
          </p:cNvPr>
          <p:cNvSpPr>
            <a:spLocks noGrp="1"/>
          </p:cNvSpPr>
          <p:nvPr>
            <p:ph type="hdr" sz="quarter"/>
          </p:nvPr>
        </p:nvSpPr>
        <p:spPr>
          <a:xfrm>
            <a:off x="0" y="0"/>
            <a:ext cx="2919413" cy="495300"/>
          </a:xfrm>
          <a:prstGeom prst="rect">
            <a:avLst/>
          </a:prstGeom>
        </p:spPr>
        <p:txBody>
          <a:bodyPr vert="horz" lIns="91440" tIns="45720" rIns="91440" bIns="45720" rtlCol="0"/>
          <a:lstStyle>
            <a:lvl1pPr algn="l">
              <a:defRPr sz="1200"/>
            </a:lvl1pPr>
          </a:lstStyle>
          <a:p>
            <a:endParaRPr lang="en-IN" dirty="0">
              <a:latin typeface="Lato" panose="020F0502020204030203" pitchFamily="34" charset="0"/>
            </a:endParaRPr>
          </a:p>
        </p:txBody>
      </p:sp>
      <p:sp>
        <p:nvSpPr>
          <p:cNvPr id="3" name="Date Placeholder 2">
            <a:extLst>
              <a:ext uri="{FF2B5EF4-FFF2-40B4-BE49-F238E27FC236}">
                <a16:creationId xmlns:a16="http://schemas.microsoft.com/office/drawing/2014/main" id="{6F2DE92A-F669-4ABC-FE21-C9FC27AC8661}"/>
              </a:ext>
            </a:extLst>
          </p:cNvPr>
          <p:cNvSpPr>
            <a:spLocks noGrp="1"/>
          </p:cNvSpPr>
          <p:nvPr>
            <p:ph type="dt" sz="quarter" idx="1"/>
          </p:nvPr>
        </p:nvSpPr>
        <p:spPr>
          <a:xfrm>
            <a:off x="3814763" y="0"/>
            <a:ext cx="2919412" cy="495300"/>
          </a:xfrm>
          <a:prstGeom prst="rect">
            <a:avLst/>
          </a:prstGeom>
        </p:spPr>
        <p:txBody>
          <a:bodyPr vert="horz" lIns="91440" tIns="45720" rIns="91440" bIns="45720" rtlCol="0"/>
          <a:lstStyle>
            <a:lvl1pPr algn="r">
              <a:defRPr sz="1200"/>
            </a:lvl1pPr>
          </a:lstStyle>
          <a:p>
            <a:fld id="{6662CD05-A26D-41DE-969A-86077507EE29}" type="datetimeFigureOut">
              <a:rPr lang="en-IN" smtClean="0">
                <a:latin typeface="Lato" panose="020F0502020204030203" pitchFamily="34" charset="0"/>
              </a:rPr>
              <a:t>23-08-2026</a:t>
            </a:fld>
            <a:endParaRPr lang="en-IN" dirty="0">
              <a:latin typeface="Lato" panose="020F0502020204030203" pitchFamily="34" charset="0"/>
            </a:endParaRPr>
          </a:p>
        </p:txBody>
      </p:sp>
      <p:sp>
        <p:nvSpPr>
          <p:cNvPr id="4" name="Footer Placeholder 3">
            <a:extLst>
              <a:ext uri="{FF2B5EF4-FFF2-40B4-BE49-F238E27FC236}">
                <a16:creationId xmlns:a16="http://schemas.microsoft.com/office/drawing/2014/main" id="{8DFB810C-B7A4-3683-41F4-247C9487C86A}"/>
              </a:ext>
            </a:extLst>
          </p:cNvPr>
          <p:cNvSpPr>
            <a:spLocks noGrp="1"/>
          </p:cNvSpPr>
          <p:nvPr>
            <p:ph type="ftr" sz="quarter" idx="2"/>
          </p:nvPr>
        </p:nvSpPr>
        <p:spPr>
          <a:xfrm>
            <a:off x="0" y="9371013"/>
            <a:ext cx="2919413" cy="495300"/>
          </a:xfrm>
          <a:prstGeom prst="rect">
            <a:avLst/>
          </a:prstGeom>
        </p:spPr>
        <p:txBody>
          <a:bodyPr vert="horz" lIns="91440" tIns="45720" rIns="91440" bIns="45720" rtlCol="0" anchor="b"/>
          <a:lstStyle>
            <a:lvl1pPr algn="l">
              <a:defRPr sz="1200"/>
            </a:lvl1pPr>
          </a:lstStyle>
          <a:p>
            <a:endParaRPr lang="en-IN" dirty="0">
              <a:latin typeface="Lato" panose="020F0502020204030203" pitchFamily="34" charset="0"/>
            </a:endParaRPr>
          </a:p>
        </p:txBody>
      </p:sp>
      <p:sp>
        <p:nvSpPr>
          <p:cNvPr id="5" name="Slide Number Placeholder 4">
            <a:extLst>
              <a:ext uri="{FF2B5EF4-FFF2-40B4-BE49-F238E27FC236}">
                <a16:creationId xmlns:a16="http://schemas.microsoft.com/office/drawing/2014/main" id="{8DD4EE07-AE70-83F0-021B-C57B824E47D0}"/>
              </a:ext>
            </a:extLst>
          </p:cNvPr>
          <p:cNvSpPr>
            <a:spLocks noGrp="1"/>
          </p:cNvSpPr>
          <p:nvPr>
            <p:ph type="sldNum" sz="quarter" idx="3"/>
          </p:nvPr>
        </p:nvSpPr>
        <p:spPr>
          <a:xfrm>
            <a:off x="3814763" y="9371013"/>
            <a:ext cx="2919412" cy="495300"/>
          </a:xfrm>
          <a:prstGeom prst="rect">
            <a:avLst/>
          </a:prstGeom>
        </p:spPr>
        <p:txBody>
          <a:bodyPr vert="horz" lIns="91440" tIns="45720" rIns="91440" bIns="45720" rtlCol="0" anchor="b"/>
          <a:lstStyle>
            <a:lvl1pPr algn="r">
              <a:defRPr sz="1200"/>
            </a:lvl1pPr>
          </a:lstStyle>
          <a:p>
            <a:fld id="{520B4271-7902-4671-9FE6-4AFF0AAC7F12}" type="slidenum">
              <a:rPr lang="en-IN" smtClean="0">
                <a:latin typeface="Lato" panose="020F0502020204030203" pitchFamily="34" charset="0"/>
              </a:rPr>
              <a:t>‹#›</a:t>
            </a:fld>
            <a:endParaRPr lang="en-IN" dirty="0">
              <a:latin typeface="Lato" panose="020F0502020204030203" pitchFamily="34" charset="0"/>
            </a:endParaRPr>
          </a:p>
        </p:txBody>
      </p:sp>
    </p:spTree>
    <p:extLst>
      <p:ext uri="{BB962C8B-B14F-4D97-AF65-F5344CB8AC3E}">
        <p14:creationId xmlns:p14="http://schemas.microsoft.com/office/powerpoint/2010/main" val="2536070094"/>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3107" userDrawn="1">
          <p15:clr>
            <a:srgbClr val="F26B43"/>
          </p15:clr>
        </p15:guide>
        <p15:guide id="2" pos="2121"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atin typeface="Lato" panose="020F0502020204030203" pitchFamily="34" charset="0"/>
              </a:defRPr>
            </a:lvl1pPr>
          </a:lstStyle>
          <a:p>
            <a:endParaRPr lang="en-IN" dirty="0"/>
          </a:p>
        </p:txBody>
      </p:sp>
      <p:sp>
        <p:nvSpPr>
          <p:cNvPr id="3" name="Date Placeholder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atin typeface="Lato" panose="020F0502020204030203" pitchFamily="34" charset="0"/>
              </a:defRPr>
            </a:lvl1pPr>
          </a:lstStyle>
          <a:p>
            <a:fld id="{51ED7F21-118C-40A1-A824-E6FA3C584B51}" type="datetimeFigureOut">
              <a:rPr lang="en-IN" smtClean="0"/>
              <a:pPr/>
              <a:t>23-08-2026</a:t>
            </a:fld>
            <a:endParaRPr lang="en-IN" dirty="0"/>
          </a:p>
        </p:txBody>
      </p:sp>
      <p:sp>
        <p:nvSpPr>
          <p:cNvPr id="4" name="Slide Image Placeholder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1440" tIns="45720" rIns="91440" bIns="45720" rtlCol="0" anchor="ctr"/>
          <a:lstStyle/>
          <a:p>
            <a:endParaRPr lang="en-IN" dirty="0"/>
          </a:p>
        </p:txBody>
      </p:sp>
      <p:sp>
        <p:nvSpPr>
          <p:cNvPr id="5" name="Notes Placeholder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atin typeface="Lato" panose="020F0502020204030203" pitchFamily="34" charset="0"/>
              </a:defRPr>
            </a:lvl1pPr>
          </a:lstStyle>
          <a:p>
            <a:endParaRPr lang="en-IN" dirty="0"/>
          </a:p>
        </p:txBody>
      </p:sp>
      <p:sp>
        <p:nvSpPr>
          <p:cNvPr id="7" name="Slide Number Placeholder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atin typeface="Lato" panose="020F0502020204030203" pitchFamily="34" charset="0"/>
              </a:defRPr>
            </a:lvl1pPr>
          </a:lstStyle>
          <a:p>
            <a:fld id="{A7864D8A-2012-439C-99D6-87B6EE5DF0F8}" type="slidenum">
              <a:rPr lang="en-IN" smtClean="0"/>
              <a:pPr/>
              <a:t>‹#›</a:t>
            </a:fld>
            <a:endParaRPr lang="en-IN" dirty="0"/>
          </a:p>
        </p:txBody>
      </p:sp>
    </p:spTree>
    <p:extLst>
      <p:ext uri="{BB962C8B-B14F-4D97-AF65-F5344CB8AC3E}">
        <p14:creationId xmlns:p14="http://schemas.microsoft.com/office/powerpoint/2010/main" val="41171461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Lato" panose="020F0502020204030203" pitchFamily="34" charset="0"/>
        <a:ea typeface="+mn-ea"/>
        <a:cs typeface="+mn-cs"/>
      </a:defRPr>
    </a:lvl1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itle Only">
    <p:spTree>
      <p:nvGrpSpPr>
        <p:cNvPr id="1" name=""/>
        <p:cNvGrpSpPr/>
        <p:nvPr/>
      </p:nvGrpSpPr>
      <p:grpSpPr>
        <a:xfrm>
          <a:off x="0" y="0"/>
          <a:ext cx="0" cy="0"/>
          <a:chOff x="0" y="0"/>
          <a:chExt cx="0" cy="0"/>
        </a:xfrm>
      </p:grpSpPr>
      <p:sp>
        <p:nvSpPr>
          <p:cNvPr id="5" name="TextBox 4" hidden="1">
            <a:extLst>
              <a:ext uri="{FF2B5EF4-FFF2-40B4-BE49-F238E27FC236}">
                <a16:creationId xmlns:a16="http://schemas.microsoft.com/office/drawing/2014/main" id="{934DD109-0D72-AF80-CD0E-9AB581483617}"/>
              </a:ext>
            </a:extLst>
          </p:cNvPr>
          <p:cNvSpPr txBox="1"/>
          <p:nvPr userDrawn="1"/>
        </p:nvSpPr>
        <p:spPr>
          <a:xfrm>
            <a:off x="1066802" y="6385027"/>
            <a:ext cx="8737600" cy="307777"/>
          </a:xfrm>
          <a:prstGeom prst="rect">
            <a:avLst/>
          </a:prstGeom>
          <a:noFill/>
        </p:spPr>
        <p:txBody>
          <a:bodyPr wrap="square" anchor="ctr">
            <a:spAutoFit/>
          </a:bodyPr>
          <a:lstStyle/>
          <a:p>
            <a:r>
              <a:rPr lang="en-US" sz="700" dirty="0">
                <a:solidFill>
                  <a:schemeClr val="tx2"/>
                </a:solidFill>
                <a:latin typeface="Lato" panose="020F0502020204030203" pitchFamily="34" charset="0"/>
                <a:cs typeface="Lato" panose="020F0502020204030203" pitchFamily="34" charset="0"/>
              </a:rPr>
              <a:t>© 2024 Protiviti India Member Private Limited</a:t>
            </a:r>
          </a:p>
          <a:p>
            <a:r>
              <a:rPr lang="en-US" sz="700" dirty="0">
                <a:solidFill>
                  <a:schemeClr val="tx2"/>
                </a:solidFill>
                <a:latin typeface="Lato" panose="020F0502020204030203" pitchFamily="34" charset="0"/>
                <a:cs typeface="Lato" panose="020F0502020204030203" pitchFamily="34" charset="0"/>
              </a:rPr>
              <a:t>CONFIDENTIAL - This document is for your organization's internal use only and should not be copied or distributed to any third party. </a:t>
            </a:r>
            <a:endParaRPr lang="en-IN" sz="700" dirty="0">
              <a:solidFill>
                <a:schemeClr val="tx2"/>
              </a:solidFill>
              <a:latin typeface="Lato" panose="020F0502020204030203" pitchFamily="34" charset="0"/>
              <a:cs typeface="Lato" panose="020F0502020204030203" pitchFamily="34" charset="0"/>
            </a:endParaRPr>
          </a:p>
        </p:txBody>
      </p:sp>
      <p:sp>
        <p:nvSpPr>
          <p:cNvPr id="2" name="TextBox 1">
            <a:extLst>
              <a:ext uri="{FF2B5EF4-FFF2-40B4-BE49-F238E27FC236}">
                <a16:creationId xmlns:a16="http://schemas.microsoft.com/office/drawing/2014/main" id="{477F5510-5E4B-8FD9-B256-8B9AD46938CE}"/>
              </a:ext>
            </a:extLst>
          </p:cNvPr>
          <p:cNvSpPr txBox="1">
            <a:spLocks/>
          </p:cNvSpPr>
          <p:nvPr userDrawn="1"/>
        </p:nvSpPr>
        <p:spPr>
          <a:xfrm>
            <a:off x="1472838" y="6431194"/>
            <a:ext cx="6801810" cy="215444"/>
          </a:xfrm>
          <a:prstGeom prst="rect">
            <a:avLst/>
          </a:prstGeom>
          <a:noFill/>
        </p:spPr>
        <p:txBody>
          <a:bodyPr wrap="square" lIns="0" tIns="0" rIns="0" bIns="0">
            <a:spAutoFit/>
          </a:bodyPr>
          <a:lstStyle/>
          <a:p>
            <a:pPr algn="l"/>
            <a:r>
              <a:rPr lang="en-US" sz="700" b="1" dirty="0">
                <a:latin typeface="Lato" panose="020F0502020204030203" pitchFamily="34" charset="0"/>
              </a:rPr>
              <a:t>© 2026 Protiviti Member Firm Qatar LLC</a:t>
            </a:r>
            <a:br>
              <a:rPr lang="en-US" sz="700" b="1" dirty="0">
                <a:latin typeface="Lato" panose="020F0502020204030203" pitchFamily="34" charset="0"/>
              </a:rPr>
            </a:br>
            <a:r>
              <a:rPr lang="en-US" sz="700" dirty="0">
                <a:latin typeface="Lato" panose="020F0502020204030203" pitchFamily="34" charset="0"/>
              </a:rPr>
              <a:t>CONFIDENTIAL - This document is for your organization's internal use only and should not be copied or distributed to any third party. </a:t>
            </a:r>
          </a:p>
        </p:txBody>
      </p:sp>
    </p:spTree>
    <p:extLst>
      <p:ext uri="{BB962C8B-B14F-4D97-AF65-F5344CB8AC3E}">
        <p14:creationId xmlns:p14="http://schemas.microsoft.com/office/powerpoint/2010/main" val="3760644757"/>
      </p:ext>
    </p:extLst>
  </p:cSld>
  <p:clrMapOvr>
    <a:masterClrMapping/>
  </p:clrMapOvr>
  <p:extLst>
    <p:ext uri="{DCECCB84-F9BA-43D5-87BE-67443E8EF086}">
      <p15:sldGuideLst xmlns:p15="http://schemas.microsoft.com/office/powerpoint/2012/main">
        <p15:guide id="5" orient="horz" pos="368">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2_Title Only">
    <p:spTree>
      <p:nvGrpSpPr>
        <p:cNvPr id="1" name=""/>
        <p:cNvGrpSpPr/>
        <p:nvPr/>
      </p:nvGrpSpPr>
      <p:grpSpPr>
        <a:xfrm>
          <a:off x="0" y="0"/>
          <a:ext cx="0" cy="0"/>
          <a:chOff x="0" y="0"/>
          <a:chExt cx="0" cy="0"/>
        </a:xfrm>
      </p:grpSpPr>
      <p:sp>
        <p:nvSpPr>
          <p:cNvPr id="5" name="TextBox 4" hidden="1">
            <a:extLst>
              <a:ext uri="{FF2B5EF4-FFF2-40B4-BE49-F238E27FC236}">
                <a16:creationId xmlns:a16="http://schemas.microsoft.com/office/drawing/2014/main" id="{934DD109-0D72-AF80-CD0E-9AB581483617}"/>
              </a:ext>
            </a:extLst>
          </p:cNvPr>
          <p:cNvSpPr txBox="1"/>
          <p:nvPr userDrawn="1"/>
        </p:nvSpPr>
        <p:spPr>
          <a:xfrm>
            <a:off x="1066802" y="6385027"/>
            <a:ext cx="8737600" cy="307777"/>
          </a:xfrm>
          <a:prstGeom prst="rect">
            <a:avLst/>
          </a:prstGeom>
          <a:noFill/>
        </p:spPr>
        <p:txBody>
          <a:bodyPr wrap="square" anchor="ctr">
            <a:spAutoFit/>
          </a:bodyPr>
          <a:lstStyle/>
          <a:p>
            <a:r>
              <a:rPr lang="en-US" sz="700" dirty="0">
                <a:solidFill>
                  <a:schemeClr val="tx2"/>
                </a:solidFill>
                <a:latin typeface="Lato" panose="020F0502020204030203" pitchFamily="34" charset="0"/>
                <a:cs typeface="Lato" panose="020F0502020204030203" pitchFamily="34" charset="0"/>
              </a:rPr>
              <a:t>© 2024 Protiviti India Member Private Limited</a:t>
            </a:r>
          </a:p>
          <a:p>
            <a:r>
              <a:rPr lang="en-US" sz="700" dirty="0">
                <a:solidFill>
                  <a:schemeClr val="tx2"/>
                </a:solidFill>
                <a:latin typeface="Lato" panose="020F0502020204030203" pitchFamily="34" charset="0"/>
                <a:cs typeface="Lato" panose="020F0502020204030203" pitchFamily="34" charset="0"/>
              </a:rPr>
              <a:t>CONFIDENTIAL - This document is for your organization's internal use only and should not be copied or distributed to any third party. </a:t>
            </a:r>
            <a:endParaRPr lang="en-IN" sz="700" dirty="0">
              <a:solidFill>
                <a:schemeClr val="tx2"/>
              </a:solidFill>
              <a:latin typeface="Lato" panose="020F0502020204030203" pitchFamily="34" charset="0"/>
              <a:cs typeface="Lato" panose="020F0502020204030203" pitchFamily="34" charset="0"/>
            </a:endParaRPr>
          </a:p>
        </p:txBody>
      </p:sp>
      <p:sp>
        <p:nvSpPr>
          <p:cNvPr id="6" name="Title 1">
            <a:extLst>
              <a:ext uri="{FF2B5EF4-FFF2-40B4-BE49-F238E27FC236}">
                <a16:creationId xmlns:a16="http://schemas.microsoft.com/office/drawing/2014/main" id="{FACDA604-2840-A303-17B4-0F829C5C54E6}"/>
              </a:ext>
            </a:extLst>
          </p:cNvPr>
          <p:cNvSpPr>
            <a:spLocks noGrp="1"/>
          </p:cNvSpPr>
          <p:nvPr>
            <p:ph type="title" hasCustomPrompt="1"/>
          </p:nvPr>
        </p:nvSpPr>
        <p:spPr>
          <a:xfrm>
            <a:off x="587374" y="598490"/>
            <a:ext cx="11014075" cy="443201"/>
          </a:xfrm>
        </p:spPr>
        <p:txBody>
          <a:bodyPr tIns="0" bIns="0" anchor="t"/>
          <a:lstStyle>
            <a:lvl1pPr>
              <a:lnSpc>
                <a:spcPct val="90000"/>
              </a:lnSpc>
              <a:defRPr sz="2800"/>
            </a:lvl1pPr>
          </a:lstStyle>
          <a:p>
            <a:r>
              <a:rPr lang="en-GB"/>
              <a:t>CLICK TO EDIT MASTER TITLE STYLE</a:t>
            </a:r>
            <a:endParaRPr lang="en-US"/>
          </a:p>
        </p:txBody>
      </p:sp>
      <p:sp>
        <p:nvSpPr>
          <p:cNvPr id="30" name="Slide Number Placeholder 5">
            <a:extLst>
              <a:ext uri="{FF2B5EF4-FFF2-40B4-BE49-F238E27FC236}">
                <a16:creationId xmlns:a16="http://schemas.microsoft.com/office/drawing/2014/main" id="{9BC2464C-BBA4-C120-AB10-BDC522EF92BA}"/>
              </a:ext>
            </a:extLst>
          </p:cNvPr>
          <p:cNvSpPr txBox="1">
            <a:spLocks/>
          </p:cNvSpPr>
          <p:nvPr userDrawn="1"/>
        </p:nvSpPr>
        <p:spPr>
          <a:xfrm>
            <a:off x="577549" y="6508425"/>
            <a:ext cx="117020" cy="123111"/>
          </a:xfrm>
          <a:prstGeom prst="rect">
            <a:avLst/>
          </a:prstGeom>
        </p:spPr>
        <p:txBody>
          <a:bodyPr vert="horz" wrap="none" lIns="0" tIns="0" rIns="0" bIns="0" rtlCol="0" anchor="ctr">
            <a:spAutoFit/>
          </a:bodyPr>
          <a:lstStyle>
            <a:defPPr>
              <a:defRPr lang="en-US"/>
            </a:defPPr>
            <a:lvl1pPr marL="0" algn="ctr" defTabSz="914400" rtl="0" eaLnBrk="1" latinLnBrk="0" hangingPunct="1">
              <a:defRPr sz="1067"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2F9C566-DC9B-4B65-805D-1DA68E54A127}" type="slidenum">
              <a:rPr lang="en-US" sz="800" smtClean="0">
                <a:solidFill>
                  <a:srgbClr val="33287D"/>
                </a:solidFill>
                <a:latin typeface="Lato" panose="020F0502020204030203" pitchFamily="34" charset="0"/>
              </a:rPr>
              <a:pPr/>
              <a:t>‹#›</a:t>
            </a:fld>
            <a:endParaRPr lang="en-US" sz="800" dirty="0">
              <a:solidFill>
                <a:srgbClr val="33287D"/>
              </a:solidFill>
              <a:latin typeface="Lato" panose="020F0502020204030203" pitchFamily="34" charset="0"/>
            </a:endParaRPr>
          </a:p>
        </p:txBody>
      </p:sp>
      <p:pic>
        <p:nvPicPr>
          <p:cNvPr id="2" name="Picture 1">
            <a:extLst>
              <a:ext uri="{FF2B5EF4-FFF2-40B4-BE49-F238E27FC236}">
                <a16:creationId xmlns:a16="http://schemas.microsoft.com/office/drawing/2014/main" id="{CB124075-943F-46F5-CABE-8F33431689F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46936" y="6404738"/>
            <a:ext cx="672000" cy="200754"/>
          </a:xfrm>
          <a:prstGeom prst="rect">
            <a:avLst/>
          </a:prstGeom>
        </p:spPr>
      </p:pic>
      <p:pic>
        <p:nvPicPr>
          <p:cNvPr id="3" name="Graphic 2">
            <a:extLst>
              <a:ext uri="{FF2B5EF4-FFF2-40B4-BE49-F238E27FC236}">
                <a16:creationId xmlns:a16="http://schemas.microsoft.com/office/drawing/2014/main" id="{F8833616-5D20-53DF-B535-74B9EFC90453}"/>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0" y="-220134"/>
            <a:ext cx="12192000" cy="440267"/>
          </a:xfrm>
          <a:prstGeom prst="rect">
            <a:avLst/>
          </a:prstGeom>
        </p:spPr>
      </p:pic>
      <p:sp>
        <p:nvSpPr>
          <p:cNvPr id="4" name="TextBox 3">
            <a:extLst>
              <a:ext uri="{FF2B5EF4-FFF2-40B4-BE49-F238E27FC236}">
                <a16:creationId xmlns:a16="http://schemas.microsoft.com/office/drawing/2014/main" id="{1B49FB7B-7D14-3AF7-6E7B-3676EC378C9C}"/>
              </a:ext>
            </a:extLst>
          </p:cNvPr>
          <p:cNvSpPr txBox="1">
            <a:spLocks/>
          </p:cNvSpPr>
          <p:nvPr userDrawn="1"/>
        </p:nvSpPr>
        <p:spPr>
          <a:xfrm>
            <a:off x="1472838" y="6431194"/>
            <a:ext cx="6801810" cy="215444"/>
          </a:xfrm>
          <a:prstGeom prst="rect">
            <a:avLst/>
          </a:prstGeom>
          <a:noFill/>
        </p:spPr>
        <p:txBody>
          <a:bodyPr wrap="square" lIns="0" tIns="0" rIns="0" bIns="0">
            <a:spAutoFit/>
          </a:bodyPr>
          <a:lstStyle/>
          <a:p>
            <a:pPr algn="l"/>
            <a:r>
              <a:rPr lang="en-US" sz="700" b="1" dirty="0">
                <a:latin typeface="Lato" panose="020F0502020204030203" pitchFamily="34" charset="0"/>
              </a:rPr>
              <a:t>© 2026 Protiviti Member Firm Qatar LLC</a:t>
            </a:r>
            <a:br>
              <a:rPr lang="en-US" sz="700" b="1" dirty="0">
                <a:latin typeface="Lato" panose="020F0502020204030203" pitchFamily="34" charset="0"/>
              </a:rPr>
            </a:br>
            <a:r>
              <a:rPr lang="en-US" sz="700" dirty="0">
                <a:latin typeface="Lato" panose="020F0502020204030203" pitchFamily="34" charset="0"/>
              </a:rPr>
              <a:t>CONFIDENTIAL - This document is for your organization's internal use only and should not be copied or distributed to any third party. </a:t>
            </a:r>
          </a:p>
        </p:txBody>
      </p:sp>
    </p:spTree>
    <p:extLst>
      <p:ext uri="{BB962C8B-B14F-4D97-AF65-F5344CB8AC3E}">
        <p14:creationId xmlns:p14="http://schemas.microsoft.com/office/powerpoint/2010/main" val="1573862573"/>
      </p:ext>
    </p:extLst>
  </p:cSld>
  <p:clrMapOvr>
    <a:masterClrMapping/>
  </p:clrMapOvr>
  <p:extLst>
    <p:ext uri="{DCECCB84-F9BA-43D5-87BE-67443E8EF086}">
      <p15:sldGuideLst xmlns:p15="http://schemas.microsoft.com/office/powerpoint/2012/main">
        <p15:guide id="5" orient="horz" pos="368">
          <p15:clr>
            <a:srgbClr val="FBAE40"/>
          </p15:clr>
        </p15:guide>
        <p15:guide id="6" orient="horz" pos="89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Blank">
    <p:bg>
      <p:bgPr>
        <a:gradFill>
          <a:gsLst>
            <a:gs pos="0">
              <a:schemeClr val="accent5"/>
            </a:gs>
            <a:gs pos="75000">
              <a:schemeClr val="tx1"/>
            </a:gs>
          </a:gsLst>
          <a:lin ang="0" scaled="1"/>
        </a:gra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46F543E-09FF-41EA-CEBC-3049ED9138EF}"/>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0C874216-6C04-452A-B8A5-BE98D68A1ADE}"/>
              </a:ext>
            </a:extLst>
          </p:cNvPr>
          <p:cNvSpPr>
            <a:spLocks/>
          </p:cNvSpPr>
          <p:nvPr userDrawn="1"/>
        </p:nvSpPr>
        <p:spPr>
          <a:xfrm>
            <a:off x="0" y="0"/>
            <a:ext cx="12192000" cy="6858000"/>
          </a:xfrm>
          <a:prstGeom prst="rect">
            <a:avLst/>
          </a:prstGeom>
          <a:gradFill flip="none" rotWithShape="1">
            <a:gsLst>
              <a:gs pos="78000">
                <a:schemeClr val="accent1">
                  <a:alpha val="50000"/>
                </a:schemeClr>
              </a:gs>
              <a:gs pos="0">
                <a:schemeClr val="accent1"/>
              </a:gs>
              <a:gs pos="100000">
                <a:schemeClr val="accent2">
                  <a:alpha val="70000"/>
                </a:schemeClr>
              </a:gs>
            </a:gsLst>
            <a:lin ang="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381"/>
            <a:endParaRPr lang="en-US" sz="1351" dirty="0">
              <a:latin typeface="Lato" panose="020F0502020204030203" pitchFamily="34" charset="0"/>
            </a:endParaRPr>
          </a:p>
        </p:txBody>
      </p:sp>
      <p:sp>
        <p:nvSpPr>
          <p:cNvPr id="2" name="Rectangle 1">
            <a:extLst>
              <a:ext uri="{FF2B5EF4-FFF2-40B4-BE49-F238E27FC236}">
                <a16:creationId xmlns:a16="http://schemas.microsoft.com/office/drawing/2014/main" id="{DF9D25EB-9CCD-D163-8F20-8943161A8ABF}"/>
              </a:ext>
            </a:extLst>
          </p:cNvPr>
          <p:cNvSpPr/>
          <p:nvPr userDrawn="1"/>
        </p:nvSpPr>
        <p:spPr>
          <a:xfrm>
            <a:off x="3732245" y="584200"/>
            <a:ext cx="3228392" cy="3521269"/>
          </a:xfrm>
          <a:prstGeom prst="rect">
            <a:avLst/>
          </a:prstGeom>
          <a:solidFill>
            <a:srgbClr val="000000">
              <a:alpha val="30196"/>
            </a:srgbClr>
          </a:solidFill>
          <a:ln>
            <a:gradFill>
              <a:gsLst>
                <a:gs pos="0">
                  <a:schemeClr val="bg1"/>
                </a:gs>
                <a:gs pos="100000">
                  <a:schemeClr val="bg1">
                    <a:alpha val="17000"/>
                  </a:schemeClr>
                </a:gs>
              </a:gsLst>
              <a:lin ang="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Lato" panose="020F0502020204030203" pitchFamily="34" charset="0"/>
            </a:endParaRPr>
          </a:p>
        </p:txBody>
      </p:sp>
      <p:sp>
        <p:nvSpPr>
          <p:cNvPr id="7" name="Text Placeholder 6">
            <a:extLst>
              <a:ext uri="{FF2B5EF4-FFF2-40B4-BE49-F238E27FC236}">
                <a16:creationId xmlns:a16="http://schemas.microsoft.com/office/drawing/2014/main" id="{6F967693-5365-C37B-2898-1DDA7067E015}"/>
              </a:ext>
            </a:extLst>
          </p:cNvPr>
          <p:cNvSpPr>
            <a:spLocks noGrp="1"/>
          </p:cNvSpPr>
          <p:nvPr>
            <p:ph type="body" sz="quarter" idx="10"/>
          </p:nvPr>
        </p:nvSpPr>
        <p:spPr>
          <a:xfrm>
            <a:off x="5130800" y="1704976"/>
            <a:ext cx="6708775" cy="2247900"/>
          </a:xfrm>
          <a:prstGeom prst="rect">
            <a:avLst/>
          </a:prstGeom>
        </p:spPr>
        <p:txBody>
          <a:bodyPr anchor="b" anchorCtr="0"/>
          <a:lstStyle>
            <a:lvl1pPr>
              <a:defRPr sz="3000" b="1">
                <a:solidFill>
                  <a:schemeClr val="bg1"/>
                </a:solidFill>
                <a:latin typeface="Barlow Condensed Light" panose="00000406000000000000" pitchFamily="2" charset="0"/>
                <a:cs typeface="Lato" panose="020F0502020204030203" pitchFamily="34" charset="0"/>
              </a:defRPr>
            </a:lvl1pPr>
            <a:lvl2pPr>
              <a:buNone/>
              <a:defRPr/>
            </a:lvl2pPr>
          </a:lstStyle>
          <a:p>
            <a:pPr lvl="0"/>
            <a:r>
              <a:rPr lang="en-US"/>
              <a:t>Click to edit Master text styles</a:t>
            </a:r>
          </a:p>
        </p:txBody>
      </p:sp>
      <p:pic>
        <p:nvPicPr>
          <p:cNvPr id="8" name="Picture 7">
            <a:extLst>
              <a:ext uri="{FF2B5EF4-FFF2-40B4-BE49-F238E27FC236}">
                <a16:creationId xmlns:a16="http://schemas.microsoft.com/office/drawing/2014/main" id="{2B111533-C66E-4BB5-BAB6-1E0ACC9E4F44}"/>
              </a:ext>
            </a:extLst>
          </p:cNvPr>
          <p:cNvPicPr>
            <a:picLocks noChangeAspect="1"/>
          </p:cNvPicPr>
          <p:nvPr userDrawn="1"/>
        </p:nvPicPr>
        <p:blipFill>
          <a:blip r:embed="rId3"/>
          <a:stretch>
            <a:fillRect/>
          </a:stretch>
        </p:blipFill>
        <p:spPr>
          <a:xfrm>
            <a:off x="587375" y="5735745"/>
            <a:ext cx="1462405" cy="538055"/>
          </a:xfrm>
          <a:prstGeom prst="rect">
            <a:avLst/>
          </a:prstGeom>
        </p:spPr>
      </p:pic>
      <p:sp>
        <p:nvSpPr>
          <p:cNvPr id="10" name="Text Placeholder 9">
            <a:extLst>
              <a:ext uri="{FF2B5EF4-FFF2-40B4-BE49-F238E27FC236}">
                <a16:creationId xmlns:a16="http://schemas.microsoft.com/office/drawing/2014/main" id="{22A43D9E-4A50-A764-27B3-5CA88821FAFC}"/>
              </a:ext>
            </a:extLst>
          </p:cNvPr>
          <p:cNvSpPr>
            <a:spLocks noGrp="1"/>
          </p:cNvSpPr>
          <p:nvPr>
            <p:ph type="body" sz="quarter" idx="11" hasCustomPrompt="1"/>
          </p:nvPr>
        </p:nvSpPr>
        <p:spPr>
          <a:xfrm>
            <a:off x="587374" y="825596"/>
            <a:ext cx="2778126" cy="3038475"/>
          </a:xfrm>
          <a:prstGeom prst="rect">
            <a:avLst/>
          </a:prstGeom>
        </p:spPr>
        <p:txBody>
          <a:bodyPr lIns="0" tIns="0" rIns="0" bIns="0"/>
          <a:lstStyle>
            <a:lvl1pPr>
              <a:defRPr lang="en-US" sz="25000" kern="1200" baseline="0" dirty="0" smtClean="0">
                <a:gradFill>
                  <a:gsLst>
                    <a:gs pos="0">
                      <a:schemeClr val="bg1"/>
                    </a:gs>
                    <a:gs pos="100000">
                      <a:schemeClr val="accent1">
                        <a:alpha val="0"/>
                      </a:schemeClr>
                    </a:gs>
                  </a:gsLst>
                  <a:lin ang="5400000" scaled="0"/>
                </a:gradFill>
                <a:latin typeface="Barlow Condensed Light" panose="00000406000000000000" pitchFamily="2" charset="0"/>
                <a:ea typeface="Apis For Office Light" panose="020B0404010101010104" pitchFamily="34" charset="0"/>
                <a:cs typeface="Apis For Office Light" panose="020B0404010101010104" pitchFamily="34" charset="0"/>
              </a:defRPr>
            </a:lvl1pPr>
          </a:lstStyle>
          <a:p>
            <a:pPr lvl="0"/>
            <a:r>
              <a:rPr lang="en-US"/>
              <a:t>0</a:t>
            </a:r>
          </a:p>
        </p:txBody>
      </p:sp>
      <p:sp>
        <p:nvSpPr>
          <p:cNvPr id="11" name="Flowchart: Process 10">
            <a:extLst>
              <a:ext uri="{FF2B5EF4-FFF2-40B4-BE49-F238E27FC236}">
                <a16:creationId xmlns:a16="http://schemas.microsoft.com/office/drawing/2014/main" id="{07CBC8BC-2C3B-D8D2-1E1E-939C59795F19}"/>
              </a:ext>
            </a:extLst>
          </p:cNvPr>
          <p:cNvSpPr/>
          <p:nvPr userDrawn="1"/>
        </p:nvSpPr>
        <p:spPr>
          <a:xfrm>
            <a:off x="12049653" y="0"/>
            <a:ext cx="142347" cy="6858000"/>
          </a:xfrm>
          <a:prstGeom prst="flowChartProcess">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Lato" panose="020F0502020204030203" pitchFamily="34" charset="0"/>
              <a:ea typeface="+mn-ea"/>
              <a:cs typeface="+mn-cs"/>
            </a:endParaRPr>
          </a:p>
        </p:txBody>
      </p:sp>
      <p:pic>
        <p:nvPicPr>
          <p:cNvPr id="3" name="Graphic 2">
            <a:extLst>
              <a:ext uri="{FF2B5EF4-FFF2-40B4-BE49-F238E27FC236}">
                <a16:creationId xmlns:a16="http://schemas.microsoft.com/office/drawing/2014/main" id="{9D220432-39B5-121F-F33B-EC89F1A09623}"/>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0" y="-220134"/>
            <a:ext cx="12192000" cy="440267"/>
          </a:xfrm>
          <a:prstGeom prst="rect">
            <a:avLst/>
          </a:prstGeom>
        </p:spPr>
      </p:pic>
    </p:spTree>
    <p:extLst>
      <p:ext uri="{BB962C8B-B14F-4D97-AF65-F5344CB8AC3E}">
        <p14:creationId xmlns:p14="http://schemas.microsoft.com/office/powerpoint/2010/main" val="14550814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Blank">
    <p:bg>
      <p:bgPr>
        <a:gradFill>
          <a:gsLst>
            <a:gs pos="0">
              <a:schemeClr val="accent5"/>
            </a:gs>
            <a:gs pos="75000">
              <a:schemeClr val="tx1"/>
            </a:gs>
          </a:gsLst>
          <a:lin ang="0" scaled="1"/>
        </a:gra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9A6C2DB-2651-E33E-FE8B-385F1BA74D6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68" y="0"/>
            <a:ext cx="12191464" cy="6858000"/>
          </a:xfrm>
          <a:prstGeom prst="rect">
            <a:avLst/>
          </a:prstGeom>
        </p:spPr>
      </p:pic>
      <p:sp>
        <p:nvSpPr>
          <p:cNvPr id="4" name="Rectangle 3">
            <a:extLst>
              <a:ext uri="{FF2B5EF4-FFF2-40B4-BE49-F238E27FC236}">
                <a16:creationId xmlns:a16="http://schemas.microsoft.com/office/drawing/2014/main" id="{0C874216-6C04-452A-B8A5-BE98D68A1ADE}"/>
              </a:ext>
            </a:extLst>
          </p:cNvPr>
          <p:cNvSpPr>
            <a:spLocks/>
          </p:cNvSpPr>
          <p:nvPr userDrawn="1"/>
        </p:nvSpPr>
        <p:spPr>
          <a:xfrm>
            <a:off x="0" y="0"/>
            <a:ext cx="12192000" cy="6858000"/>
          </a:xfrm>
          <a:prstGeom prst="rect">
            <a:avLst/>
          </a:prstGeom>
          <a:gradFill flip="none" rotWithShape="1">
            <a:gsLst>
              <a:gs pos="78000">
                <a:schemeClr val="accent1">
                  <a:alpha val="70000"/>
                </a:schemeClr>
              </a:gs>
              <a:gs pos="0">
                <a:schemeClr val="accent1">
                  <a:alpha val="80000"/>
                </a:schemeClr>
              </a:gs>
              <a:gs pos="100000">
                <a:schemeClr val="accent2">
                  <a:alpha val="70000"/>
                </a:schemeClr>
              </a:gs>
            </a:gsLst>
            <a:lin ang="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381"/>
            <a:endParaRPr lang="en-US" sz="1351" dirty="0">
              <a:latin typeface="Lato" panose="020F0502020204030203" pitchFamily="34" charset="0"/>
            </a:endParaRPr>
          </a:p>
        </p:txBody>
      </p:sp>
      <p:pic>
        <p:nvPicPr>
          <p:cNvPr id="8" name="Picture 7">
            <a:extLst>
              <a:ext uri="{FF2B5EF4-FFF2-40B4-BE49-F238E27FC236}">
                <a16:creationId xmlns:a16="http://schemas.microsoft.com/office/drawing/2014/main" id="{2B111533-C66E-4BB5-BAB6-1E0ACC9E4F44}"/>
              </a:ext>
            </a:extLst>
          </p:cNvPr>
          <p:cNvPicPr>
            <a:picLocks noChangeAspect="1"/>
          </p:cNvPicPr>
          <p:nvPr userDrawn="1"/>
        </p:nvPicPr>
        <p:blipFill>
          <a:blip r:embed="rId3"/>
          <a:stretch>
            <a:fillRect/>
          </a:stretch>
        </p:blipFill>
        <p:spPr>
          <a:xfrm>
            <a:off x="587375" y="1016000"/>
            <a:ext cx="1462405" cy="538055"/>
          </a:xfrm>
          <a:prstGeom prst="rect">
            <a:avLst/>
          </a:prstGeom>
        </p:spPr>
      </p:pic>
    </p:spTree>
    <p:extLst>
      <p:ext uri="{BB962C8B-B14F-4D97-AF65-F5344CB8AC3E}">
        <p14:creationId xmlns:p14="http://schemas.microsoft.com/office/powerpoint/2010/main" val="41932077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904E067-2551-C60D-B4A6-52A88D1E218B}"/>
              </a:ext>
            </a:extLst>
          </p:cNvPr>
          <p:cNvPicPr>
            <a:picLocks noChangeAspect="1"/>
          </p:cNvPicPr>
          <p:nvPr userDrawn="1"/>
        </p:nvPicPr>
        <p:blipFill>
          <a:blip r:embed="rId2" cstate="email">
            <a:extLst>
              <a:ext uri="{28A0092B-C50C-407E-A947-70E740481C1C}">
                <a14:useLocalDpi xmlns:a14="http://schemas.microsoft.com/office/drawing/2010/main"/>
              </a:ext>
            </a:extLst>
          </a:blip>
          <a:srcRect l="-13"/>
          <a:stretch>
            <a:fillRect/>
          </a:stretch>
        </p:blipFill>
        <p:spPr>
          <a:xfrm>
            <a:off x="-3177" y="-72573"/>
            <a:ext cx="12192000" cy="3178630"/>
          </a:xfrm>
          <a:prstGeom prst="rect">
            <a:avLst/>
          </a:prstGeom>
        </p:spPr>
      </p:pic>
      <p:sp>
        <p:nvSpPr>
          <p:cNvPr id="5" name="Rectangle 4">
            <a:extLst>
              <a:ext uri="{FF2B5EF4-FFF2-40B4-BE49-F238E27FC236}">
                <a16:creationId xmlns:a16="http://schemas.microsoft.com/office/drawing/2014/main" id="{A8E50B12-C678-974C-AB27-750B2270C079}"/>
              </a:ext>
            </a:extLst>
          </p:cNvPr>
          <p:cNvSpPr>
            <a:spLocks/>
          </p:cNvSpPr>
          <p:nvPr userDrawn="1"/>
        </p:nvSpPr>
        <p:spPr>
          <a:xfrm>
            <a:off x="0" y="-72572"/>
            <a:ext cx="12192000" cy="3178630"/>
          </a:xfrm>
          <a:prstGeom prst="rect">
            <a:avLst/>
          </a:prstGeom>
          <a:gradFill flip="none" rotWithShape="1">
            <a:gsLst>
              <a:gs pos="100000">
                <a:schemeClr val="accent2"/>
              </a:gs>
              <a:gs pos="65000">
                <a:schemeClr val="accent1">
                  <a:alpha val="70000"/>
                </a:schemeClr>
              </a:gs>
              <a:gs pos="0">
                <a:schemeClr val="accent1">
                  <a:lumMod val="100000"/>
                </a:scheme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81"/>
            <a:endParaRPr lang="en-US" sz="1351" dirty="0">
              <a:latin typeface="Lato" panose="020F0502020204030203" pitchFamily="34" charset="0"/>
            </a:endParaRPr>
          </a:p>
        </p:txBody>
      </p:sp>
      <p:sp>
        <p:nvSpPr>
          <p:cNvPr id="3" name="Slide Number Placeholder 2">
            <a:extLst>
              <a:ext uri="{FF2B5EF4-FFF2-40B4-BE49-F238E27FC236}">
                <a16:creationId xmlns:a16="http://schemas.microsoft.com/office/drawing/2014/main" id="{4C2E414F-3F56-30CB-F81E-BFB3F5BF7237}"/>
              </a:ext>
            </a:extLst>
          </p:cNvPr>
          <p:cNvSpPr>
            <a:spLocks noGrp="1"/>
          </p:cNvSpPr>
          <p:nvPr>
            <p:ph type="sldNum" sz="quarter" idx="10"/>
          </p:nvPr>
        </p:nvSpPr>
        <p:spPr/>
        <p:txBody>
          <a:bodyPr/>
          <a:lstStyle/>
          <a:p>
            <a:fld id="{1C026648-BCB3-47E3-8128-611D1202DC8A}" type="slidenum">
              <a:rPr lang="en-US" smtClean="0"/>
              <a:pPr/>
              <a:t>‹#›</a:t>
            </a:fld>
            <a:endParaRPr lang="en-US" dirty="0"/>
          </a:p>
        </p:txBody>
      </p:sp>
      <p:sp>
        <p:nvSpPr>
          <p:cNvPr id="2" name="Title 1">
            <a:extLst>
              <a:ext uri="{FF2B5EF4-FFF2-40B4-BE49-F238E27FC236}">
                <a16:creationId xmlns:a16="http://schemas.microsoft.com/office/drawing/2014/main" id="{B3ACDFE1-AA88-4E0F-0D58-EC618D6C3423}"/>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en-IN"/>
          </a:p>
        </p:txBody>
      </p:sp>
      <p:pic>
        <p:nvPicPr>
          <p:cNvPr id="6" name="Graphic 5">
            <a:extLst>
              <a:ext uri="{FF2B5EF4-FFF2-40B4-BE49-F238E27FC236}">
                <a16:creationId xmlns:a16="http://schemas.microsoft.com/office/drawing/2014/main" id="{E0970EEB-4D67-0CC8-20DB-ECCB5B3432D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0" y="-220134"/>
            <a:ext cx="12192000" cy="440267"/>
          </a:xfrm>
          <a:prstGeom prst="rect">
            <a:avLst/>
          </a:prstGeom>
        </p:spPr>
      </p:pic>
      <p:sp>
        <p:nvSpPr>
          <p:cNvPr id="4" name="TextBox 3">
            <a:extLst>
              <a:ext uri="{FF2B5EF4-FFF2-40B4-BE49-F238E27FC236}">
                <a16:creationId xmlns:a16="http://schemas.microsoft.com/office/drawing/2014/main" id="{431D9F6C-07DD-9182-C082-A179EC987FBE}"/>
              </a:ext>
            </a:extLst>
          </p:cNvPr>
          <p:cNvSpPr txBox="1">
            <a:spLocks/>
          </p:cNvSpPr>
          <p:nvPr userDrawn="1"/>
        </p:nvSpPr>
        <p:spPr>
          <a:xfrm>
            <a:off x="1472838" y="6431194"/>
            <a:ext cx="6801810" cy="215444"/>
          </a:xfrm>
          <a:prstGeom prst="rect">
            <a:avLst/>
          </a:prstGeom>
          <a:noFill/>
        </p:spPr>
        <p:txBody>
          <a:bodyPr wrap="square" lIns="0" tIns="0" rIns="0" bIns="0">
            <a:spAutoFit/>
          </a:bodyPr>
          <a:lstStyle/>
          <a:p>
            <a:pPr algn="l"/>
            <a:r>
              <a:rPr lang="en-US" sz="700" b="1" dirty="0">
                <a:latin typeface="Lato" panose="020F0502020204030203" pitchFamily="34" charset="0"/>
              </a:rPr>
              <a:t>© 2026 Protiviti Member Firm Qatar LLC</a:t>
            </a:r>
            <a:br>
              <a:rPr lang="en-US" sz="700" b="1" dirty="0">
                <a:latin typeface="Lato" panose="020F0502020204030203" pitchFamily="34" charset="0"/>
              </a:rPr>
            </a:br>
            <a:r>
              <a:rPr lang="en-US" sz="700" dirty="0">
                <a:latin typeface="Lato" panose="020F0502020204030203" pitchFamily="34" charset="0"/>
              </a:rPr>
              <a:t>CONFIDENTIAL - This document is for your organization's internal use only and should not be copied or distributed to any third party. </a:t>
            </a:r>
          </a:p>
        </p:txBody>
      </p:sp>
    </p:spTree>
    <p:extLst>
      <p:ext uri="{BB962C8B-B14F-4D97-AF65-F5344CB8AC3E}">
        <p14:creationId xmlns:p14="http://schemas.microsoft.com/office/powerpoint/2010/main" val="4042714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6_Table_of_Contents_Light">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D0930FA5-3009-ABB3-0160-D62D141FDA25}"/>
              </a:ext>
            </a:extLst>
          </p:cNvPr>
          <p:cNvSpPr>
            <a:spLocks noGrp="1"/>
          </p:cNvSpPr>
          <p:nvPr>
            <p:ph type="sldNum" sz="quarter" idx="20"/>
          </p:nvPr>
        </p:nvSpPr>
        <p:spPr>
          <a:xfrm>
            <a:off x="587375" y="6356353"/>
            <a:ext cx="2743200" cy="365125"/>
          </a:xfrm>
        </p:spPr>
        <p:txBody>
          <a:bodyPr/>
          <a:lstStyle>
            <a:lvl1pPr>
              <a:defRPr lang="en-US" sz="800" kern="1200" smtClean="0">
                <a:solidFill>
                  <a:schemeClr val="tx1"/>
                </a:solidFill>
                <a:latin typeface="Barlow" panose="00000500000000000000" pitchFamily="2" charset="0"/>
                <a:ea typeface="+mn-ea"/>
                <a:cs typeface="Lato" panose="020F0502020204030203" pitchFamily="34" charset="0"/>
              </a:defRPr>
            </a:lvl1pPr>
          </a:lstStyle>
          <a:p>
            <a:fld id="{9308FC9F-E834-E641-A128-CC7E7A0E6CB4}" type="slidenum">
              <a:rPr lang="en-IN" smtClean="0"/>
              <a:pPr/>
              <a:t>‹#›</a:t>
            </a:fld>
            <a:endParaRPr lang="en-IN" dirty="0"/>
          </a:p>
        </p:txBody>
      </p:sp>
      <p:grpSp>
        <p:nvGrpSpPr>
          <p:cNvPr id="9" name="Group 8">
            <a:extLst>
              <a:ext uri="{FF2B5EF4-FFF2-40B4-BE49-F238E27FC236}">
                <a16:creationId xmlns:a16="http://schemas.microsoft.com/office/drawing/2014/main" id="{6ACEBDF4-0FD6-1BDB-FBE2-765EFB282125}"/>
              </a:ext>
            </a:extLst>
          </p:cNvPr>
          <p:cNvGrpSpPr/>
          <p:nvPr userDrawn="1"/>
        </p:nvGrpSpPr>
        <p:grpSpPr>
          <a:xfrm>
            <a:off x="11579636" y="-68671"/>
            <a:ext cx="451379" cy="518403"/>
            <a:chOff x="10220736" y="1131862"/>
            <a:chExt cx="639936" cy="734958"/>
          </a:xfrm>
        </p:grpSpPr>
        <p:sp>
          <p:nvSpPr>
            <p:cNvPr id="10" name="Rounded Rectangle 17">
              <a:extLst>
                <a:ext uri="{FF2B5EF4-FFF2-40B4-BE49-F238E27FC236}">
                  <a16:creationId xmlns:a16="http://schemas.microsoft.com/office/drawing/2014/main" id="{0E35337E-7AF4-E07B-C4E0-5DB7B1875295}"/>
                </a:ext>
              </a:extLst>
            </p:cNvPr>
            <p:cNvSpPr/>
            <p:nvPr/>
          </p:nvSpPr>
          <p:spPr>
            <a:xfrm rot="2700000">
              <a:off x="10220737" y="1361265"/>
              <a:ext cx="639936" cy="181130"/>
            </a:xfrm>
            <a:prstGeom prst="roundRect">
              <a:avLst>
                <a:gd name="adj" fmla="val 50000"/>
              </a:avLst>
            </a:prstGeom>
            <a:solidFill>
              <a:schemeClr val="accent1">
                <a:alpha val="25098"/>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Lato" panose="020F0502020204030203" pitchFamily="34" charset="0"/>
              </a:endParaRPr>
            </a:p>
          </p:txBody>
        </p:sp>
        <p:sp>
          <p:nvSpPr>
            <p:cNvPr id="12" name="Rounded Rectangle 18">
              <a:extLst>
                <a:ext uri="{FF2B5EF4-FFF2-40B4-BE49-F238E27FC236}">
                  <a16:creationId xmlns:a16="http://schemas.microsoft.com/office/drawing/2014/main" id="{B2E54FB5-4144-E3F1-EEDB-5185F043A5C0}"/>
                </a:ext>
              </a:extLst>
            </p:cNvPr>
            <p:cNvSpPr/>
            <p:nvPr/>
          </p:nvSpPr>
          <p:spPr>
            <a:xfrm rot="8100000">
              <a:off x="10220737" y="1685690"/>
              <a:ext cx="639936" cy="181130"/>
            </a:xfrm>
            <a:prstGeom prst="roundRect">
              <a:avLst>
                <a:gd name="adj" fmla="val 50000"/>
              </a:avLst>
            </a:prstGeom>
            <a:solidFill>
              <a:schemeClr val="accent1">
                <a:alpha val="25098"/>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Lato" panose="020F0502020204030203" pitchFamily="34" charset="0"/>
              </a:endParaRPr>
            </a:p>
          </p:txBody>
        </p:sp>
      </p:grpSp>
      <p:grpSp>
        <p:nvGrpSpPr>
          <p:cNvPr id="13" name="Group 12">
            <a:extLst>
              <a:ext uri="{FF2B5EF4-FFF2-40B4-BE49-F238E27FC236}">
                <a16:creationId xmlns:a16="http://schemas.microsoft.com/office/drawing/2014/main" id="{05FFE3CC-FA90-61AC-D244-5099DE4C0C95}"/>
              </a:ext>
            </a:extLst>
          </p:cNvPr>
          <p:cNvGrpSpPr/>
          <p:nvPr userDrawn="1"/>
        </p:nvGrpSpPr>
        <p:grpSpPr>
          <a:xfrm>
            <a:off x="11957940" y="55979"/>
            <a:ext cx="287660" cy="330374"/>
            <a:chOff x="11853862" y="31402"/>
            <a:chExt cx="451379" cy="518403"/>
          </a:xfrm>
        </p:grpSpPr>
        <p:sp>
          <p:nvSpPr>
            <p:cNvPr id="14" name="Rounded Rectangle 17">
              <a:extLst>
                <a:ext uri="{FF2B5EF4-FFF2-40B4-BE49-F238E27FC236}">
                  <a16:creationId xmlns:a16="http://schemas.microsoft.com/office/drawing/2014/main" id="{1608B44B-5570-9686-9524-EF3F01CB8E4B}"/>
                </a:ext>
              </a:extLst>
            </p:cNvPr>
            <p:cNvSpPr/>
            <p:nvPr/>
          </p:nvSpPr>
          <p:spPr>
            <a:xfrm rot="2700000">
              <a:off x="11853862" y="193212"/>
              <a:ext cx="451379" cy="127760"/>
            </a:xfrm>
            <a:prstGeom prst="roundRect">
              <a:avLst>
                <a:gd name="adj" fmla="val 50000"/>
              </a:avLst>
            </a:prstGeom>
            <a:solidFill>
              <a:schemeClr val="accent2">
                <a:alpha val="25098"/>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Lato" panose="020F0502020204030203" pitchFamily="34" charset="0"/>
              </a:endParaRPr>
            </a:p>
          </p:txBody>
        </p:sp>
        <p:sp>
          <p:nvSpPr>
            <p:cNvPr id="15" name="Rounded Rectangle 18">
              <a:extLst>
                <a:ext uri="{FF2B5EF4-FFF2-40B4-BE49-F238E27FC236}">
                  <a16:creationId xmlns:a16="http://schemas.microsoft.com/office/drawing/2014/main" id="{337A67A1-472C-7444-BF3B-46AC011F7EE2}"/>
                </a:ext>
              </a:extLst>
            </p:cNvPr>
            <p:cNvSpPr/>
            <p:nvPr/>
          </p:nvSpPr>
          <p:spPr>
            <a:xfrm rot="8100000">
              <a:off x="11853862" y="422045"/>
              <a:ext cx="451379" cy="127760"/>
            </a:xfrm>
            <a:prstGeom prst="roundRect">
              <a:avLst>
                <a:gd name="adj" fmla="val 50000"/>
              </a:avLst>
            </a:prstGeom>
            <a:solidFill>
              <a:schemeClr val="accent2">
                <a:alpha val="25098"/>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Lato" panose="020F0502020204030203" pitchFamily="34" charset="0"/>
              </a:endParaRPr>
            </a:p>
          </p:txBody>
        </p:sp>
      </p:grpSp>
      <p:pic>
        <p:nvPicPr>
          <p:cNvPr id="18" name="Picture 17">
            <a:extLst>
              <a:ext uri="{FF2B5EF4-FFF2-40B4-BE49-F238E27FC236}">
                <a16:creationId xmlns:a16="http://schemas.microsoft.com/office/drawing/2014/main" id="{87A8CEA4-3843-6375-B790-DBDF77256C4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928569" y="6404738"/>
            <a:ext cx="672000" cy="200754"/>
          </a:xfrm>
          <a:prstGeom prst="rect">
            <a:avLst/>
          </a:prstGeom>
        </p:spPr>
      </p:pic>
      <p:pic>
        <p:nvPicPr>
          <p:cNvPr id="8" name="Picture 7" descr="Qatar Foundation | Visit Qatar">
            <a:extLst>
              <a:ext uri="{FF2B5EF4-FFF2-40B4-BE49-F238E27FC236}">
                <a16:creationId xmlns:a16="http://schemas.microsoft.com/office/drawing/2014/main" id="{1C232715-9B2C-C0C1-B10C-A63130B6CBE2}"/>
              </a:ext>
            </a:extLst>
          </p:cNvPr>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0" y="0"/>
            <a:ext cx="3200400" cy="6857999"/>
          </a:xfrm>
          <a:custGeom>
            <a:avLst/>
            <a:gdLst>
              <a:gd name="csX0" fmla="*/ 0 w 3200400"/>
              <a:gd name="csY0" fmla="*/ 0 h 6857999"/>
              <a:gd name="csX1" fmla="*/ 3200400 w 3200400"/>
              <a:gd name="csY1" fmla="*/ 0 h 6857999"/>
              <a:gd name="csX2" fmla="*/ 3200400 w 3200400"/>
              <a:gd name="csY2" fmla="*/ 6857999 h 6857999"/>
              <a:gd name="csX3" fmla="*/ 0 w 3200400"/>
              <a:gd name="csY3" fmla="*/ 6857999 h 6857999"/>
            </a:gdLst>
            <a:ahLst/>
            <a:cxnLst>
              <a:cxn ang="0">
                <a:pos x="csX0" y="csY0"/>
              </a:cxn>
              <a:cxn ang="0">
                <a:pos x="csX1" y="csY1"/>
              </a:cxn>
              <a:cxn ang="0">
                <a:pos x="csX2" y="csY2"/>
              </a:cxn>
              <a:cxn ang="0">
                <a:pos x="csX3" y="csY3"/>
              </a:cxn>
            </a:cxnLst>
            <a:rect l="l" t="t" r="r" b="b"/>
            <a:pathLst>
              <a:path w="3200400" h="6857999">
                <a:moveTo>
                  <a:pt x="0" y="0"/>
                </a:moveTo>
                <a:lnTo>
                  <a:pt x="3200400" y="0"/>
                </a:lnTo>
                <a:lnTo>
                  <a:pt x="3200400" y="6857999"/>
                </a:lnTo>
                <a:lnTo>
                  <a:pt x="0" y="6857999"/>
                </a:lnTo>
                <a:close/>
              </a:path>
            </a:pathLst>
          </a:cu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807A5F2F-710C-2D83-0CD5-CA14FD1D4F40}"/>
              </a:ext>
            </a:extLst>
          </p:cNvPr>
          <p:cNvSpPr>
            <a:spLocks/>
          </p:cNvSpPr>
          <p:nvPr userDrawn="1"/>
        </p:nvSpPr>
        <p:spPr>
          <a:xfrm>
            <a:off x="0" y="-1"/>
            <a:ext cx="3200400" cy="6857999"/>
          </a:xfrm>
          <a:prstGeom prst="rect">
            <a:avLst/>
          </a:prstGeom>
          <a:gradFill flip="none" rotWithShape="1">
            <a:gsLst>
              <a:gs pos="27000">
                <a:srgbClr val="004068">
                  <a:alpha val="93000"/>
                </a:srgbClr>
              </a:gs>
              <a:gs pos="100000">
                <a:schemeClr val="accent1">
                  <a:alpha val="94000"/>
                </a:schemeClr>
              </a:gs>
              <a:gs pos="0">
                <a:schemeClr val="accent1">
                  <a:lumMod val="100000"/>
                  <a:alpha val="62000"/>
                </a:schemeClr>
              </a:gs>
              <a:gs pos="99000">
                <a:schemeClr val="accent1"/>
              </a:gs>
            </a:gsLst>
            <a:lin ang="168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914381" rtl="0"/>
            <a:endParaRPr lang="en-US" sz="1351" dirty="0">
              <a:latin typeface="Lato" panose="020F0502020204030203" pitchFamily="34" charset="0"/>
            </a:endParaRPr>
          </a:p>
        </p:txBody>
      </p:sp>
      <p:sp>
        <p:nvSpPr>
          <p:cNvPr id="2" name="TextBox 1">
            <a:extLst>
              <a:ext uri="{FF2B5EF4-FFF2-40B4-BE49-F238E27FC236}">
                <a16:creationId xmlns:a16="http://schemas.microsoft.com/office/drawing/2014/main" id="{2D5EFBF9-7462-AC52-EE80-F1C8B5BACA2B}"/>
              </a:ext>
            </a:extLst>
          </p:cNvPr>
          <p:cNvSpPr txBox="1">
            <a:spLocks/>
          </p:cNvSpPr>
          <p:nvPr userDrawn="1"/>
        </p:nvSpPr>
        <p:spPr>
          <a:xfrm>
            <a:off x="3568338" y="6431194"/>
            <a:ext cx="6801810" cy="215444"/>
          </a:xfrm>
          <a:prstGeom prst="rect">
            <a:avLst/>
          </a:prstGeom>
          <a:noFill/>
        </p:spPr>
        <p:txBody>
          <a:bodyPr wrap="square" lIns="0" tIns="0" rIns="0" bIns="0">
            <a:spAutoFit/>
          </a:bodyPr>
          <a:lstStyle/>
          <a:p>
            <a:pPr algn="l"/>
            <a:r>
              <a:rPr lang="en-US" sz="700" b="1" dirty="0">
                <a:latin typeface="Lato" panose="020F0502020204030203" pitchFamily="34" charset="0"/>
              </a:rPr>
              <a:t>© 2026 Protiviti Member Firm Qatar LLC</a:t>
            </a:r>
            <a:br>
              <a:rPr lang="en-US" sz="700" b="1" dirty="0">
                <a:latin typeface="Lato" panose="020F0502020204030203" pitchFamily="34" charset="0"/>
              </a:rPr>
            </a:br>
            <a:r>
              <a:rPr lang="en-US" sz="700" dirty="0">
                <a:latin typeface="Lato" panose="020F0502020204030203" pitchFamily="34" charset="0"/>
              </a:rPr>
              <a:t>CONFIDENTIAL - This document is for your organization's internal use only and should not be copied or distributed to any third party. </a:t>
            </a:r>
          </a:p>
        </p:txBody>
      </p:sp>
    </p:spTree>
    <p:extLst>
      <p:ext uri="{BB962C8B-B14F-4D97-AF65-F5344CB8AC3E}">
        <p14:creationId xmlns:p14="http://schemas.microsoft.com/office/powerpoint/2010/main" val="1167841662"/>
      </p:ext>
    </p:extLst>
  </p:cSld>
  <p:clrMapOvr>
    <a:masterClrMapping/>
  </p:clrMapOvr>
  <p:extLst>
    <p:ext uri="{DCECCB84-F9BA-43D5-87BE-67443E8EF086}">
      <p15:sldGuideLst xmlns:p15="http://schemas.microsoft.com/office/powerpoint/2012/main">
        <p15:guide id="5" orient="horz" pos="36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able_of_Contents_Light">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1F2E380-A646-3ABE-4BBB-09BB2E617D71}"/>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1802950A-729B-6503-500A-F10ABECFB7E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91505" y="6417937"/>
            <a:ext cx="809951" cy="241967"/>
          </a:xfrm>
          <a:prstGeom prst="rect">
            <a:avLst/>
          </a:prstGeom>
        </p:spPr>
      </p:pic>
      <p:sp>
        <p:nvSpPr>
          <p:cNvPr id="5" name="Title 4">
            <a:extLst>
              <a:ext uri="{FF2B5EF4-FFF2-40B4-BE49-F238E27FC236}">
                <a16:creationId xmlns:a16="http://schemas.microsoft.com/office/drawing/2014/main" id="{5886F1D4-C0CC-00D9-20A0-3A020C14CB48}"/>
              </a:ext>
            </a:extLst>
          </p:cNvPr>
          <p:cNvSpPr>
            <a:spLocks noGrp="1"/>
          </p:cNvSpPr>
          <p:nvPr>
            <p:ph type="title" hasCustomPrompt="1"/>
          </p:nvPr>
        </p:nvSpPr>
        <p:spPr>
          <a:xfrm>
            <a:off x="588964" y="584206"/>
            <a:ext cx="11012485" cy="443201"/>
          </a:xfrm>
        </p:spPr>
        <p:txBody>
          <a:bodyPr/>
          <a:lstStyle/>
          <a:p>
            <a:r>
              <a:rPr lang="en-GB"/>
              <a:t>Table of contents</a:t>
            </a:r>
            <a:endParaRPr lang="en-US"/>
          </a:p>
        </p:txBody>
      </p:sp>
      <p:sp>
        <p:nvSpPr>
          <p:cNvPr id="9" name="Slide Number Placeholder 5">
            <a:extLst>
              <a:ext uri="{FF2B5EF4-FFF2-40B4-BE49-F238E27FC236}">
                <a16:creationId xmlns:a16="http://schemas.microsoft.com/office/drawing/2014/main" id="{50754496-6EB3-4F9E-7F68-67F97883BABF}"/>
              </a:ext>
            </a:extLst>
          </p:cNvPr>
          <p:cNvSpPr>
            <a:spLocks noGrp="1"/>
          </p:cNvSpPr>
          <p:nvPr>
            <p:ph type="sldNum" sz="quarter" idx="4"/>
          </p:nvPr>
        </p:nvSpPr>
        <p:spPr>
          <a:xfrm>
            <a:off x="587377" y="6356358"/>
            <a:ext cx="336551" cy="365125"/>
          </a:xfrm>
          <a:prstGeom prst="rect">
            <a:avLst/>
          </a:prstGeom>
        </p:spPr>
        <p:txBody>
          <a:bodyPr vert="horz" lIns="0" tIns="45720" rIns="91440" bIns="45720" rtlCol="0" anchor="ctr"/>
          <a:lstStyle>
            <a:lvl1pPr algn="l">
              <a:defRPr sz="800">
                <a:solidFill>
                  <a:schemeClr val="tx1"/>
                </a:solidFill>
                <a:latin typeface="Barlow" panose="00000500000000000000" pitchFamily="2" charset="0"/>
                <a:cs typeface="Arial" panose="020B0604020202020204" pitchFamily="34" charset="0"/>
              </a:defRPr>
            </a:lvl1pPr>
          </a:lstStyle>
          <a:p>
            <a:fld id="{33C27F37-4D97-F84C-9FA0-B0298962BDCE}" type="slidenum">
              <a:rPr lang="en-US" smtClean="0"/>
              <a:pPr/>
              <a:t>‹#›</a:t>
            </a:fld>
            <a:endParaRPr lang="en-US" dirty="0"/>
          </a:p>
        </p:txBody>
      </p:sp>
      <p:sp>
        <p:nvSpPr>
          <p:cNvPr id="4" name="TextBox 3">
            <a:extLst>
              <a:ext uri="{FF2B5EF4-FFF2-40B4-BE49-F238E27FC236}">
                <a16:creationId xmlns:a16="http://schemas.microsoft.com/office/drawing/2014/main" id="{6AD5ED11-4577-F2B5-2465-E8461FE7AECC}"/>
              </a:ext>
            </a:extLst>
          </p:cNvPr>
          <p:cNvSpPr txBox="1">
            <a:spLocks/>
          </p:cNvSpPr>
          <p:nvPr userDrawn="1"/>
        </p:nvSpPr>
        <p:spPr>
          <a:xfrm>
            <a:off x="1472838" y="6431194"/>
            <a:ext cx="6801810" cy="215444"/>
          </a:xfrm>
          <a:prstGeom prst="rect">
            <a:avLst/>
          </a:prstGeom>
          <a:noFill/>
        </p:spPr>
        <p:txBody>
          <a:bodyPr wrap="square" lIns="0" tIns="0" rIns="0" bIns="0">
            <a:spAutoFit/>
          </a:bodyPr>
          <a:lstStyle/>
          <a:p>
            <a:pPr algn="l"/>
            <a:r>
              <a:rPr lang="en-US" sz="700" b="1" dirty="0">
                <a:latin typeface="Lato" panose="020F0502020204030203" pitchFamily="34" charset="0"/>
              </a:rPr>
              <a:t>© 2026 Protiviti Member Firm Qatar LLC</a:t>
            </a:r>
            <a:br>
              <a:rPr lang="en-US" sz="700" b="1" dirty="0">
                <a:latin typeface="Lato" panose="020F0502020204030203" pitchFamily="34" charset="0"/>
              </a:rPr>
            </a:br>
            <a:r>
              <a:rPr lang="en-US" sz="700" dirty="0">
                <a:latin typeface="Lato" panose="020F0502020204030203" pitchFamily="34" charset="0"/>
              </a:rPr>
              <a:t>CONFIDENTIAL - This document is for your organization's internal use only and should not be copied or distributed to any third party. </a:t>
            </a:r>
          </a:p>
        </p:txBody>
      </p:sp>
    </p:spTree>
    <p:extLst>
      <p:ext uri="{BB962C8B-B14F-4D97-AF65-F5344CB8AC3E}">
        <p14:creationId xmlns:p14="http://schemas.microsoft.com/office/powerpoint/2010/main" val="3458765833"/>
      </p:ext>
    </p:extLst>
  </p:cSld>
  <p:clrMapOvr>
    <a:masterClrMapping/>
  </p:clrMapOvr>
  <p:extLst>
    <p:ext uri="{DCECCB84-F9BA-43D5-87BE-67443E8EF086}">
      <p15:sldGuideLst xmlns:p15="http://schemas.microsoft.com/office/powerpoint/2012/main">
        <p15:guide id="5" orient="horz" pos="368">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587374" y="6356354"/>
            <a:ext cx="2743200" cy="365125"/>
          </a:xfrm>
          <a:prstGeom prst="rect">
            <a:avLst/>
          </a:prstGeom>
        </p:spPr>
        <p:txBody>
          <a:bodyPr vert="horz" lIns="0" tIns="45720" rIns="91440" bIns="45720" rtlCol="0" anchor="ctr"/>
          <a:lstStyle>
            <a:lvl1pPr algn="l">
              <a:defRPr sz="800">
                <a:solidFill>
                  <a:schemeClr val="tx1"/>
                </a:solidFill>
                <a:latin typeface="Lato" panose="020F0502020204030203" pitchFamily="34" charset="0"/>
                <a:cs typeface="Lato" panose="020F0502020204030203" pitchFamily="34" charset="0"/>
              </a:defRPr>
            </a:lvl1pPr>
          </a:lstStyle>
          <a:p>
            <a:fld id="{1C026648-BCB3-47E3-8128-611D1202DC8A}" type="slidenum">
              <a:rPr lang="en-US" smtClean="0"/>
              <a:pPr/>
              <a:t>‹#›</a:t>
            </a:fld>
            <a:endParaRPr lang="en-US" dirty="0"/>
          </a:p>
        </p:txBody>
      </p:sp>
      <p:sp>
        <p:nvSpPr>
          <p:cNvPr id="3" name="Title Placeholder 2">
            <a:extLst>
              <a:ext uri="{FF2B5EF4-FFF2-40B4-BE49-F238E27FC236}">
                <a16:creationId xmlns:a16="http://schemas.microsoft.com/office/drawing/2014/main" id="{5EA2EC68-0B0C-3FC1-F549-482519B0CC39}"/>
              </a:ext>
            </a:extLst>
          </p:cNvPr>
          <p:cNvSpPr>
            <a:spLocks noGrp="1"/>
          </p:cNvSpPr>
          <p:nvPr>
            <p:ph type="title"/>
          </p:nvPr>
        </p:nvSpPr>
        <p:spPr>
          <a:xfrm>
            <a:off x="587374" y="584202"/>
            <a:ext cx="11014075" cy="443201"/>
          </a:xfrm>
          <a:prstGeom prst="rect">
            <a:avLst/>
          </a:prstGeom>
        </p:spPr>
        <p:txBody>
          <a:bodyPr vert="horz" lIns="0" tIns="45720" rIns="0" bIns="45720" rtlCol="0" anchor="b" anchorCtr="0">
            <a:noAutofit/>
          </a:bodyPr>
          <a:lstStyle/>
          <a:p>
            <a:r>
              <a:rPr lang="en-GB">
                <a:solidFill>
                  <a:schemeClr val="accent1"/>
                </a:solidFill>
              </a:rPr>
              <a:t>Insert slide title here and here and here</a:t>
            </a:r>
            <a:endParaRPr lang="en-US">
              <a:solidFill>
                <a:schemeClr val="accent1"/>
              </a:solidFill>
            </a:endParaRPr>
          </a:p>
        </p:txBody>
      </p:sp>
      <p:sp>
        <p:nvSpPr>
          <p:cNvPr id="2" name="TextBox 1" hidden="1">
            <a:extLst>
              <a:ext uri="{FF2B5EF4-FFF2-40B4-BE49-F238E27FC236}">
                <a16:creationId xmlns:a16="http://schemas.microsoft.com/office/drawing/2014/main" id="{BC4DA460-CB91-ABFB-7FD1-FFC4443FDEF0}"/>
              </a:ext>
            </a:extLst>
          </p:cNvPr>
          <p:cNvSpPr txBox="1"/>
          <p:nvPr userDrawn="1"/>
        </p:nvSpPr>
        <p:spPr>
          <a:xfrm>
            <a:off x="1066802" y="6385027"/>
            <a:ext cx="8737600" cy="307777"/>
          </a:xfrm>
          <a:prstGeom prst="rect">
            <a:avLst/>
          </a:prstGeom>
          <a:noFill/>
        </p:spPr>
        <p:txBody>
          <a:bodyPr wrap="square" anchor="ctr">
            <a:spAutoFit/>
          </a:bodyPr>
          <a:lstStyle/>
          <a:p>
            <a:r>
              <a:rPr lang="en-US" sz="700" dirty="0">
                <a:solidFill>
                  <a:schemeClr val="tx2"/>
                </a:solidFill>
                <a:latin typeface="Lato" panose="020F0502020204030203" pitchFamily="34" charset="0"/>
                <a:cs typeface="Lato" panose="020F0502020204030203" pitchFamily="34" charset="0"/>
              </a:rPr>
              <a:t>© 2024 Protiviti India Member Private Limited</a:t>
            </a:r>
          </a:p>
          <a:p>
            <a:r>
              <a:rPr lang="en-US" sz="700" dirty="0">
                <a:solidFill>
                  <a:schemeClr val="tx2"/>
                </a:solidFill>
                <a:latin typeface="Lato" panose="020F0502020204030203" pitchFamily="34" charset="0"/>
                <a:cs typeface="Lato" panose="020F0502020204030203" pitchFamily="34" charset="0"/>
              </a:rPr>
              <a:t>CONFIDENTIAL - This document is for your organization's internal use only and should not be copied or distributed to any third party. </a:t>
            </a:r>
            <a:endParaRPr lang="en-IN" sz="700" dirty="0">
              <a:solidFill>
                <a:schemeClr val="tx2"/>
              </a:solidFill>
              <a:latin typeface="Lato" panose="020F0502020204030203" pitchFamily="34" charset="0"/>
              <a:cs typeface="Lato" panose="020F0502020204030203" pitchFamily="34" charset="0"/>
            </a:endParaRPr>
          </a:p>
        </p:txBody>
      </p:sp>
      <p:pic>
        <p:nvPicPr>
          <p:cNvPr id="4" name="Picture 3">
            <a:extLst>
              <a:ext uri="{FF2B5EF4-FFF2-40B4-BE49-F238E27FC236}">
                <a16:creationId xmlns:a16="http://schemas.microsoft.com/office/drawing/2014/main" id="{59622CDF-CC2E-751B-6487-F26D0F4324A3}"/>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a:off x="10928569" y="6404738"/>
            <a:ext cx="672000" cy="200754"/>
          </a:xfrm>
          <a:prstGeom prst="rect">
            <a:avLst/>
          </a:prstGeom>
        </p:spPr>
      </p:pic>
      <p:sp>
        <p:nvSpPr>
          <p:cNvPr id="5" name="TextBox 4">
            <a:extLst>
              <a:ext uri="{FF2B5EF4-FFF2-40B4-BE49-F238E27FC236}">
                <a16:creationId xmlns:a16="http://schemas.microsoft.com/office/drawing/2014/main" id="{3D16218A-492E-2665-B43F-5467701EFA46}"/>
              </a:ext>
            </a:extLst>
          </p:cNvPr>
          <p:cNvSpPr txBox="1">
            <a:spLocks/>
          </p:cNvSpPr>
          <p:nvPr userDrawn="1"/>
        </p:nvSpPr>
        <p:spPr>
          <a:xfrm>
            <a:off x="1472838" y="6431194"/>
            <a:ext cx="6801810" cy="215444"/>
          </a:xfrm>
          <a:prstGeom prst="rect">
            <a:avLst/>
          </a:prstGeom>
          <a:noFill/>
        </p:spPr>
        <p:txBody>
          <a:bodyPr wrap="square" lIns="0" tIns="0" rIns="0" bIns="0">
            <a:spAutoFit/>
          </a:bodyPr>
          <a:lstStyle/>
          <a:p>
            <a:pPr algn="l"/>
            <a:r>
              <a:rPr lang="en-US" sz="700" b="1" dirty="0">
                <a:latin typeface="Lato" panose="020F0502020204030203" pitchFamily="34" charset="0"/>
              </a:rPr>
              <a:t>© 2026 Protiviti Member Firm Qatar LLC</a:t>
            </a:r>
            <a:br>
              <a:rPr lang="en-US" sz="700" b="1" dirty="0">
                <a:latin typeface="Lato" panose="020F0502020204030203" pitchFamily="34" charset="0"/>
              </a:rPr>
            </a:br>
            <a:r>
              <a:rPr lang="en-US" sz="700" dirty="0">
                <a:latin typeface="Lato" panose="020F0502020204030203" pitchFamily="34" charset="0"/>
              </a:rPr>
              <a:t>CONFIDENTIAL - This document is for your organization's internal use only and should not be copied or distributed to any third party. </a:t>
            </a:r>
          </a:p>
        </p:txBody>
      </p:sp>
    </p:spTree>
    <p:extLst>
      <p:ext uri="{BB962C8B-B14F-4D97-AF65-F5344CB8AC3E}">
        <p14:creationId xmlns:p14="http://schemas.microsoft.com/office/powerpoint/2010/main" val="3986858723"/>
      </p:ext>
    </p:extLst>
  </p:cSld>
  <p:clrMap bg1="lt1" tx1="dk1" bg2="lt2" tx2="dk2" accent1="accent1" accent2="accent2" accent3="accent3" accent4="accent4" accent5="accent5" accent6="accent6" hlink="hlink" folHlink="folHlink"/>
  <p:sldLayoutIdLst>
    <p:sldLayoutId id="2147483932" r:id="rId1"/>
    <p:sldLayoutId id="2147483928" r:id="rId2"/>
    <p:sldLayoutId id="2147483953" r:id="rId3"/>
    <p:sldLayoutId id="2147483951" r:id="rId4"/>
    <p:sldLayoutId id="2147483948" r:id="rId5"/>
    <p:sldLayoutId id="2147483937" r:id="rId6"/>
    <p:sldLayoutId id="2147483955" r:id="rId7"/>
  </p:sldLayoutIdLst>
  <p:hf hdr="0" ftr="0" dt="0"/>
  <p:txStyles>
    <p:titleStyle>
      <a:lvl1pPr marL="0" marR="0" indent="0" algn="l" defTabSz="457189" rtl="0" eaLnBrk="1" fontAlgn="auto" latinLnBrk="0" hangingPunct="1">
        <a:lnSpc>
          <a:spcPct val="100000"/>
        </a:lnSpc>
        <a:spcBef>
          <a:spcPts val="0"/>
        </a:spcBef>
        <a:spcAft>
          <a:spcPts val="0"/>
        </a:spcAft>
        <a:buClrTx/>
        <a:buSzTx/>
        <a:buFontTx/>
        <a:buNone/>
        <a:tabLst/>
        <a:defRPr sz="3200" b="1" i="0" kern="1200">
          <a:solidFill>
            <a:schemeClr val="accent1"/>
          </a:solidFill>
          <a:latin typeface="Barlow Condensed Light" pitchFamily="2" charset="77"/>
          <a:ea typeface="+mj-ea"/>
          <a:cs typeface="+mj-cs"/>
        </a:defRPr>
      </a:lvl1pPr>
    </p:titleStyle>
    <p:bodyStyle>
      <a:lvl1pPr marL="9525" indent="0" algn="l" defTabSz="914377" rtl="0" eaLnBrk="1" latinLnBrk="0" hangingPunct="1">
        <a:lnSpc>
          <a:spcPct val="100000"/>
        </a:lnSpc>
        <a:spcBef>
          <a:spcPts val="0"/>
        </a:spcBef>
        <a:spcAft>
          <a:spcPts val="601"/>
        </a:spcAft>
        <a:buFont typeface="Arial" panose="020B0604020202020204" pitchFamily="34" charset="0"/>
        <a:buNone/>
        <a:tabLst/>
        <a:defRPr sz="1401" kern="1200" baseline="0">
          <a:solidFill>
            <a:schemeClr val="tx1"/>
          </a:solidFill>
          <a:latin typeface="Arial" panose="020B0604020202020204" pitchFamily="34" charset="0"/>
          <a:ea typeface="+mn-ea"/>
          <a:cs typeface="Arial" panose="020B0604020202020204" pitchFamily="34" charset="0"/>
        </a:defRPr>
      </a:lvl1pPr>
      <a:lvl2pPr marL="685783" indent="-228595" algn="l" defTabSz="914377" rtl="0" eaLnBrk="1" latinLnBrk="0" hangingPunct="1">
        <a:lnSpc>
          <a:spcPct val="100000"/>
        </a:lnSpc>
        <a:spcBef>
          <a:spcPts val="0"/>
        </a:spcBef>
        <a:spcAft>
          <a:spcPts val="601"/>
        </a:spcAft>
        <a:buFont typeface="Arial" panose="020B0604020202020204" pitchFamily="34" charset="0"/>
        <a:buChar char="•"/>
        <a:defRPr sz="1401" kern="1200" baseline="0">
          <a:solidFill>
            <a:schemeClr val="tx1"/>
          </a:solidFill>
          <a:latin typeface="Arial" panose="020B0604020202020204" pitchFamily="34" charset="0"/>
          <a:ea typeface="+mn-ea"/>
          <a:cs typeface="Arial" panose="020B0604020202020204" pitchFamily="34" charset="0"/>
        </a:defRPr>
      </a:lvl2pPr>
      <a:lvl3pPr marL="1142970" indent="-228595" algn="l" defTabSz="914377" rtl="0" eaLnBrk="1" latinLnBrk="0" hangingPunct="1">
        <a:lnSpc>
          <a:spcPct val="100000"/>
        </a:lnSpc>
        <a:spcBef>
          <a:spcPts val="0"/>
        </a:spcBef>
        <a:spcAft>
          <a:spcPts val="601"/>
        </a:spcAft>
        <a:buFont typeface="Arial" panose="020B0604020202020204" pitchFamily="34" charset="0"/>
        <a:buChar char="•"/>
        <a:defRPr sz="1401" kern="1200" baseline="0">
          <a:solidFill>
            <a:schemeClr val="tx1"/>
          </a:solidFill>
          <a:latin typeface="Arial" panose="020B0604020202020204" pitchFamily="34" charset="0"/>
          <a:ea typeface="+mn-ea"/>
          <a:cs typeface="Arial" panose="020B0604020202020204" pitchFamily="34" charset="0"/>
        </a:defRPr>
      </a:lvl3pPr>
      <a:lvl4pPr marL="1600161" indent="-228595" algn="l" defTabSz="914377" rtl="0" eaLnBrk="1" latinLnBrk="0" hangingPunct="1">
        <a:lnSpc>
          <a:spcPct val="100000"/>
        </a:lnSpc>
        <a:spcBef>
          <a:spcPts val="0"/>
        </a:spcBef>
        <a:spcAft>
          <a:spcPts val="601"/>
        </a:spcAft>
        <a:buFont typeface="Arial" panose="020B0604020202020204" pitchFamily="34" charset="0"/>
        <a:buChar char="•"/>
        <a:defRPr sz="1401" kern="1200" baseline="0">
          <a:solidFill>
            <a:schemeClr val="tx1"/>
          </a:solidFill>
          <a:latin typeface="Arial" panose="020B0604020202020204" pitchFamily="34" charset="0"/>
          <a:ea typeface="+mn-ea"/>
          <a:cs typeface="Arial" panose="020B0604020202020204" pitchFamily="34" charset="0"/>
        </a:defRPr>
      </a:lvl4pPr>
      <a:lvl5pPr marL="2057350" indent="-228595" algn="l" defTabSz="914377" rtl="0" eaLnBrk="1" latinLnBrk="0" hangingPunct="1">
        <a:lnSpc>
          <a:spcPct val="100000"/>
        </a:lnSpc>
        <a:spcBef>
          <a:spcPts val="0"/>
        </a:spcBef>
        <a:spcAft>
          <a:spcPts val="601"/>
        </a:spcAft>
        <a:buFont typeface="Arial" panose="020B0604020202020204" pitchFamily="34" charset="0"/>
        <a:buChar char="•"/>
        <a:defRPr sz="1401" kern="1200" baseline="0">
          <a:solidFill>
            <a:schemeClr val="tx1"/>
          </a:solidFill>
          <a:latin typeface="Arial" panose="020B0604020202020204" pitchFamily="34" charset="0"/>
          <a:ea typeface="+mn-ea"/>
          <a:cs typeface="Arial" panose="020B0604020202020204" pitchFamily="34" charset="0"/>
        </a:defRPr>
      </a:lvl5pPr>
      <a:lvl6pPr marL="2514537" indent="-228595" algn="l" defTabSz="914377"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6pPr>
      <a:lvl7pPr marL="2971726" indent="-228595" algn="l" defTabSz="914377"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7pPr>
      <a:lvl8pPr marL="3428915" indent="-228595" algn="l" defTabSz="914377"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8pPr>
      <a:lvl9pPr marL="3886103" indent="-228595" algn="l" defTabSz="914377"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9pPr>
    </p:bodyStyle>
    <p:otherStyle>
      <a:defPPr>
        <a:defRPr lang="en-US"/>
      </a:defPPr>
      <a:lvl1pPr marL="0" algn="l" defTabSz="914377" rtl="0" eaLnBrk="1" latinLnBrk="0" hangingPunct="1">
        <a:defRPr sz="1801" kern="1200">
          <a:solidFill>
            <a:schemeClr val="tx1"/>
          </a:solidFill>
          <a:latin typeface="+mn-lt"/>
          <a:ea typeface="+mn-ea"/>
          <a:cs typeface="+mn-cs"/>
        </a:defRPr>
      </a:lvl1pPr>
      <a:lvl2pPr marL="457189" algn="l" defTabSz="914377" rtl="0" eaLnBrk="1" latinLnBrk="0" hangingPunct="1">
        <a:defRPr sz="1801" kern="1200">
          <a:solidFill>
            <a:schemeClr val="tx1"/>
          </a:solidFill>
          <a:latin typeface="+mn-lt"/>
          <a:ea typeface="+mn-ea"/>
          <a:cs typeface="+mn-cs"/>
        </a:defRPr>
      </a:lvl2pPr>
      <a:lvl3pPr marL="914377" algn="l" defTabSz="914377" rtl="0" eaLnBrk="1" latinLnBrk="0" hangingPunct="1">
        <a:defRPr sz="1801" kern="1200">
          <a:solidFill>
            <a:schemeClr val="tx1"/>
          </a:solidFill>
          <a:latin typeface="+mn-lt"/>
          <a:ea typeface="+mn-ea"/>
          <a:cs typeface="+mn-cs"/>
        </a:defRPr>
      </a:lvl3pPr>
      <a:lvl4pPr marL="1371567" algn="l" defTabSz="914377" rtl="0" eaLnBrk="1" latinLnBrk="0" hangingPunct="1">
        <a:defRPr sz="1801" kern="1200">
          <a:solidFill>
            <a:schemeClr val="tx1"/>
          </a:solidFill>
          <a:latin typeface="+mn-lt"/>
          <a:ea typeface="+mn-ea"/>
          <a:cs typeface="+mn-cs"/>
        </a:defRPr>
      </a:lvl4pPr>
      <a:lvl5pPr marL="1828755" algn="l" defTabSz="914377" rtl="0" eaLnBrk="1" latinLnBrk="0" hangingPunct="1">
        <a:defRPr sz="1801" kern="1200">
          <a:solidFill>
            <a:schemeClr val="tx1"/>
          </a:solidFill>
          <a:latin typeface="+mn-lt"/>
          <a:ea typeface="+mn-ea"/>
          <a:cs typeface="+mn-cs"/>
        </a:defRPr>
      </a:lvl5pPr>
      <a:lvl6pPr marL="2285943" algn="l" defTabSz="914377" rtl="0" eaLnBrk="1" latinLnBrk="0" hangingPunct="1">
        <a:defRPr sz="1801" kern="1200">
          <a:solidFill>
            <a:schemeClr val="tx1"/>
          </a:solidFill>
          <a:latin typeface="+mn-lt"/>
          <a:ea typeface="+mn-ea"/>
          <a:cs typeface="+mn-cs"/>
        </a:defRPr>
      </a:lvl6pPr>
      <a:lvl7pPr marL="2743131" algn="l" defTabSz="914377" rtl="0" eaLnBrk="1" latinLnBrk="0" hangingPunct="1">
        <a:defRPr sz="1801" kern="1200">
          <a:solidFill>
            <a:schemeClr val="tx1"/>
          </a:solidFill>
          <a:latin typeface="+mn-lt"/>
          <a:ea typeface="+mn-ea"/>
          <a:cs typeface="+mn-cs"/>
        </a:defRPr>
      </a:lvl7pPr>
      <a:lvl8pPr marL="3200320" algn="l" defTabSz="914377" rtl="0" eaLnBrk="1" latinLnBrk="0" hangingPunct="1">
        <a:defRPr sz="1801" kern="1200">
          <a:solidFill>
            <a:schemeClr val="tx1"/>
          </a:solidFill>
          <a:latin typeface="+mn-lt"/>
          <a:ea typeface="+mn-ea"/>
          <a:cs typeface="+mn-cs"/>
        </a:defRPr>
      </a:lvl8pPr>
      <a:lvl9pPr marL="3657509" algn="l" defTabSz="914377" rtl="0" eaLnBrk="1" latinLnBrk="0" hangingPunct="1">
        <a:defRPr sz="1801"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640">
          <p15:clr>
            <a:srgbClr val="F26B43"/>
          </p15:clr>
        </p15:guide>
        <p15:guide id="4" orient="horz" pos="3952">
          <p15:clr>
            <a:srgbClr val="F26B43"/>
          </p15:clr>
        </p15:guide>
        <p15:guide id="5" pos="370">
          <p15:clr>
            <a:srgbClr val="F26B43"/>
          </p15:clr>
        </p15:guide>
        <p15:guide id="6" pos="7310">
          <p15:clr>
            <a:srgbClr val="F26B43"/>
          </p15:clr>
        </p15:guide>
        <p15:guide id="7" orient="horz" pos="368">
          <p15:clr>
            <a:srgbClr val="F26B43"/>
          </p15:clr>
        </p15:guide>
        <p15:guide id="8" orient="horz" pos="7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76997E-ACFB-61FA-5CC3-D683E32F892A}"/>
            </a:ext>
          </a:extLst>
        </p:cNvPr>
        <p:cNvGrpSpPr/>
        <p:nvPr/>
      </p:nvGrpSpPr>
      <p:grpSpPr>
        <a:xfrm>
          <a:off x="0" y="0"/>
          <a:ext cx="0" cy="0"/>
          <a:chOff x="0" y="0"/>
          <a:chExt cx="0" cy="0"/>
        </a:xfrm>
      </p:grpSpPr>
      <p:grpSp>
        <p:nvGrpSpPr>
          <p:cNvPr id="33" name="Group 32">
            <a:extLst>
              <a:ext uri="{FF2B5EF4-FFF2-40B4-BE49-F238E27FC236}">
                <a16:creationId xmlns:a16="http://schemas.microsoft.com/office/drawing/2014/main" id="{3E683C81-6B5B-C738-6D3E-1D1755C53125}"/>
              </a:ext>
            </a:extLst>
          </p:cNvPr>
          <p:cNvGrpSpPr/>
          <p:nvPr/>
        </p:nvGrpSpPr>
        <p:grpSpPr>
          <a:xfrm>
            <a:off x="1005821" y="1174750"/>
            <a:ext cx="1721292" cy="1764000"/>
            <a:chOff x="748249" y="5668749"/>
            <a:chExt cx="643498" cy="668084"/>
          </a:xfrm>
        </p:grpSpPr>
        <p:sp>
          <p:nvSpPr>
            <p:cNvPr id="36" name="Freeform: Shape 35">
              <a:extLst>
                <a:ext uri="{FF2B5EF4-FFF2-40B4-BE49-F238E27FC236}">
                  <a16:creationId xmlns:a16="http://schemas.microsoft.com/office/drawing/2014/main" id="{C3C716AA-4BFF-AC27-ED95-12D75E9C4442}"/>
                </a:ext>
              </a:extLst>
            </p:cNvPr>
            <p:cNvSpPr/>
            <p:nvPr/>
          </p:nvSpPr>
          <p:spPr>
            <a:xfrm>
              <a:off x="772838" y="5668749"/>
              <a:ext cx="618909" cy="334042"/>
            </a:xfrm>
            <a:custGeom>
              <a:avLst/>
              <a:gdLst>
                <a:gd name="connsiteX0" fmla="*/ 1609891 w 1681679"/>
                <a:gd name="connsiteY0" fmla="*/ 554398 h 907648"/>
                <a:gd name="connsiteX1" fmla="*/ 1415141 w 1681679"/>
                <a:gd name="connsiteY1" fmla="*/ 265827 h 907648"/>
                <a:gd name="connsiteX2" fmla="*/ 1126569 w 1681679"/>
                <a:gd name="connsiteY2" fmla="*/ 71077 h 907648"/>
                <a:gd name="connsiteX3" fmla="*/ 773316 w 1681679"/>
                <a:gd name="connsiteY3" fmla="*/ 0 h 907648"/>
                <a:gd name="connsiteX4" fmla="*/ 773316 w 1681679"/>
                <a:gd name="connsiteY4" fmla="*/ 93110 h 907648"/>
                <a:gd name="connsiteX5" fmla="*/ 0 w 1681679"/>
                <a:gd name="connsiteY5" fmla="*/ 904805 h 907648"/>
                <a:gd name="connsiteX6" fmla="*/ 774027 w 1681679"/>
                <a:gd name="connsiteY6" fmla="*/ 133624 h 907648"/>
                <a:gd name="connsiteX7" fmla="*/ 774027 w 1681679"/>
                <a:gd name="connsiteY7" fmla="*/ 133624 h 907648"/>
                <a:gd name="connsiteX8" fmla="*/ 1548054 w 1681679"/>
                <a:gd name="connsiteY8" fmla="*/ 907648 h 907648"/>
                <a:gd name="connsiteX9" fmla="*/ 1681679 w 1681679"/>
                <a:gd name="connsiteY9" fmla="*/ 907648 h 907648"/>
                <a:gd name="connsiteX10" fmla="*/ 1610602 w 1681679"/>
                <a:gd name="connsiteY10" fmla="*/ 554398 h 907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81679" h="907648">
                  <a:moveTo>
                    <a:pt x="1609891" y="554398"/>
                  </a:moveTo>
                  <a:cubicBezTo>
                    <a:pt x="1564402" y="446361"/>
                    <a:pt x="1499012" y="348986"/>
                    <a:pt x="1415141" y="265827"/>
                  </a:cubicBezTo>
                  <a:cubicBezTo>
                    <a:pt x="1331270" y="182667"/>
                    <a:pt x="1234605" y="117276"/>
                    <a:pt x="1126569" y="71077"/>
                  </a:cubicBezTo>
                  <a:cubicBezTo>
                    <a:pt x="1014267" y="23455"/>
                    <a:pt x="895569" y="0"/>
                    <a:pt x="773316" y="0"/>
                  </a:cubicBezTo>
                  <a:lnTo>
                    <a:pt x="773316" y="93110"/>
                  </a:lnTo>
                  <a:cubicBezTo>
                    <a:pt x="347566" y="93110"/>
                    <a:pt x="1422" y="456312"/>
                    <a:pt x="0" y="904805"/>
                  </a:cubicBezTo>
                  <a:cubicBezTo>
                    <a:pt x="1422" y="478346"/>
                    <a:pt x="347566" y="133624"/>
                    <a:pt x="774027" y="133624"/>
                  </a:cubicBezTo>
                  <a:lnTo>
                    <a:pt x="774027" y="133624"/>
                  </a:lnTo>
                  <a:cubicBezTo>
                    <a:pt x="1201199" y="133624"/>
                    <a:pt x="1548054" y="480478"/>
                    <a:pt x="1548054" y="907648"/>
                  </a:cubicBezTo>
                  <a:lnTo>
                    <a:pt x="1681679" y="907648"/>
                  </a:lnTo>
                  <a:cubicBezTo>
                    <a:pt x="1681679" y="785397"/>
                    <a:pt x="1657513" y="666699"/>
                    <a:pt x="1610602" y="554398"/>
                  </a:cubicBezTo>
                  <a:close/>
                </a:path>
              </a:pathLst>
            </a:custGeom>
            <a:solidFill>
              <a:schemeClr val="accent2"/>
            </a:solidFill>
            <a:ln w="7086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dirty="0">
                <a:ln>
                  <a:noFill/>
                </a:ln>
                <a:solidFill>
                  <a:srgbClr val="101820"/>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37" name="Freeform: Shape 36">
              <a:extLst>
                <a:ext uri="{FF2B5EF4-FFF2-40B4-BE49-F238E27FC236}">
                  <a16:creationId xmlns:a16="http://schemas.microsoft.com/office/drawing/2014/main" id="{DF4FC2B9-59DB-A33B-D6CB-011EED6C624A}"/>
                </a:ext>
              </a:extLst>
            </p:cNvPr>
            <p:cNvSpPr/>
            <p:nvPr/>
          </p:nvSpPr>
          <p:spPr>
            <a:xfrm>
              <a:off x="748249" y="6002791"/>
              <a:ext cx="618908" cy="334042"/>
            </a:xfrm>
            <a:custGeom>
              <a:avLst/>
              <a:gdLst>
                <a:gd name="connsiteX0" fmla="*/ 71077 w 1681678"/>
                <a:gd name="connsiteY0" fmla="*/ 353251 h 907648"/>
                <a:gd name="connsiteX1" fmla="*/ 265828 w 1681678"/>
                <a:gd name="connsiteY1" fmla="*/ 641822 h 907648"/>
                <a:gd name="connsiteX2" fmla="*/ 554400 w 1681678"/>
                <a:gd name="connsiteY2" fmla="*/ 836572 h 907648"/>
                <a:gd name="connsiteX3" fmla="*/ 907652 w 1681678"/>
                <a:gd name="connsiteY3" fmla="*/ 907648 h 907648"/>
                <a:gd name="connsiteX4" fmla="*/ 907652 w 1681678"/>
                <a:gd name="connsiteY4" fmla="*/ 814538 h 907648"/>
                <a:gd name="connsiteX5" fmla="*/ 1681679 w 1681678"/>
                <a:gd name="connsiteY5" fmla="*/ 2843 h 907648"/>
                <a:gd name="connsiteX6" fmla="*/ 907652 w 1681678"/>
                <a:gd name="connsiteY6" fmla="*/ 774024 h 907648"/>
                <a:gd name="connsiteX7" fmla="*/ 907652 w 1681678"/>
                <a:gd name="connsiteY7" fmla="*/ 774024 h 907648"/>
                <a:gd name="connsiteX8" fmla="*/ 133625 w 1681678"/>
                <a:gd name="connsiteY8" fmla="*/ 0 h 907648"/>
                <a:gd name="connsiteX9" fmla="*/ 0 w 1681678"/>
                <a:gd name="connsiteY9" fmla="*/ 0 h 907648"/>
                <a:gd name="connsiteX10" fmla="*/ 71077 w 1681678"/>
                <a:gd name="connsiteY10" fmla="*/ 353251 h 907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81678" h="907648">
                  <a:moveTo>
                    <a:pt x="71077" y="353251"/>
                  </a:moveTo>
                  <a:cubicBezTo>
                    <a:pt x="116566" y="461287"/>
                    <a:pt x="181957" y="558662"/>
                    <a:pt x="265828" y="641822"/>
                  </a:cubicBezTo>
                  <a:cubicBezTo>
                    <a:pt x="349698" y="724981"/>
                    <a:pt x="446363" y="790372"/>
                    <a:pt x="554400" y="836572"/>
                  </a:cubicBezTo>
                  <a:cubicBezTo>
                    <a:pt x="666701" y="884193"/>
                    <a:pt x="785400" y="907648"/>
                    <a:pt x="907652" y="907648"/>
                  </a:cubicBezTo>
                  <a:lnTo>
                    <a:pt x="907652" y="814538"/>
                  </a:lnTo>
                  <a:cubicBezTo>
                    <a:pt x="1334113" y="814538"/>
                    <a:pt x="1680257" y="451337"/>
                    <a:pt x="1681679" y="2843"/>
                  </a:cubicBezTo>
                  <a:cubicBezTo>
                    <a:pt x="1680257" y="429303"/>
                    <a:pt x="1334113" y="774024"/>
                    <a:pt x="907652" y="774024"/>
                  </a:cubicBezTo>
                  <a:lnTo>
                    <a:pt x="907652" y="774024"/>
                  </a:lnTo>
                  <a:cubicBezTo>
                    <a:pt x="480480" y="774024"/>
                    <a:pt x="133625" y="427170"/>
                    <a:pt x="133625" y="0"/>
                  </a:cubicBezTo>
                  <a:lnTo>
                    <a:pt x="0" y="0"/>
                  </a:lnTo>
                  <a:cubicBezTo>
                    <a:pt x="0" y="122252"/>
                    <a:pt x="24166" y="240950"/>
                    <a:pt x="71077" y="353251"/>
                  </a:cubicBezTo>
                  <a:close/>
                </a:path>
              </a:pathLst>
            </a:custGeom>
            <a:solidFill>
              <a:schemeClr val="accent2"/>
            </a:solidFill>
            <a:ln w="7086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dirty="0">
                <a:ln>
                  <a:noFill/>
                </a:ln>
                <a:solidFill>
                  <a:srgbClr val="101820"/>
                </a:solidFill>
                <a:effectLst/>
                <a:uLnTx/>
                <a:uFillTx/>
                <a:latin typeface="Lato" panose="020F0502020204030203" pitchFamily="34" charset="0"/>
                <a:ea typeface="Lato" panose="020F0502020204030203" pitchFamily="34" charset="0"/>
                <a:cs typeface="Lato" panose="020F0502020204030203" pitchFamily="34" charset="0"/>
              </a:endParaRPr>
            </a:p>
          </p:txBody>
        </p:sp>
      </p:grpSp>
      <p:sp>
        <p:nvSpPr>
          <p:cNvPr id="47" name="Title 13">
            <a:extLst>
              <a:ext uri="{FF2B5EF4-FFF2-40B4-BE49-F238E27FC236}">
                <a16:creationId xmlns:a16="http://schemas.microsoft.com/office/drawing/2014/main" id="{CF16FC67-1EBE-3B2E-9CEB-FC79706D0117}"/>
              </a:ext>
            </a:extLst>
          </p:cNvPr>
          <p:cNvSpPr txBox="1">
            <a:spLocks/>
          </p:cNvSpPr>
          <p:nvPr/>
        </p:nvSpPr>
        <p:spPr>
          <a:xfrm>
            <a:off x="98323" y="3227817"/>
            <a:ext cx="3163350" cy="365125"/>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tabLst>
                <a:tab pos="5741988" algn="l"/>
              </a:tabLst>
              <a:defRPr lang="en-IN" sz="3000" kern="1200">
                <a:solidFill>
                  <a:srgbClr val="004068"/>
                </a:solidFill>
                <a:latin typeface="Barlow Condensed Medium" panose="00000606000000000000"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tab pos="5741988" algn="l"/>
              </a:tabLst>
              <a:defRPr/>
            </a:pPr>
            <a:r>
              <a:rPr kumimoji="0" lang="en-US" sz="2400" b="0" i="0" u="none" strike="noStrike" kern="1200" cap="none" spc="0" normalizeH="0" baseline="0" noProof="0" dirty="0">
                <a:ln>
                  <a:noFill/>
                </a:ln>
                <a:solidFill>
                  <a:schemeClr val="bg1"/>
                </a:solidFill>
                <a:effectLst/>
                <a:uLnTx/>
                <a:uFillTx/>
                <a:latin typeface="Lato" panose="020F0502020204030203" pitchFamily="34" charset="0"/>
                <a:ea typeface="Lato" panose="020F0502020204030203" pitchFamily="34" charset="0"/>
                <a:cs typeface="Lato" panose="020F0502020204030203" pitchFamily="34" charset="0"/>
              </a:rPr>
              <a:t>Farah Srour </a:t>
            </a:r>
          </a:p>
          <a:p>
            <a:pPr marL="0" marR="0" lvl="0" indent="0" algn="ctr" defTabSz="914400" rtl="0" eaLnBrk="1" fontAlgn="auto" latinLnBrk="0" hangingPunct="1">
              <a:lnSpc>
                <a:spcPct val="90000"/>
              </a:lnSpc>
              <a:spcBef>
                <a:spcPct val="0"/>
              </a:spcBef>
              <a:spcAft>
                <a:spcPts val="0"/>
              </a:spcAft>
              <a:buClrTx/>
              <a:buSzTx/>
              <a:buFontTx/>
              <a:buNone/>
              <a:tabLst>
                <a:tab pos="5741988" algn="l"/>
              </a:tabLst>
              <a:defRPr/>
            </a:pPr>
            <a:r>
              <a:rPr kumimoji="0" lang="en-US" sz="2400" b="0" i="0" u="none" strike="noStrike" kern="1200" cap="none" spc="0" normalizeH="0" baseline="0" noProof="0" dirty="0">
                <a:ln>
                  <a:noFill/>
                </a:ln>
                <a:solidFill>
                  <a:schemeClr val="bg1"/>
                </a:solidFill>
                <a:effectLst/>
                <a:uLnTx/>
                <a:uFillTx/>
                <a:latin typeface="Lato" panose="020F0502020204030203" pitchFamily="34" charset="0"/>
                <a:ea typeface="Lato" panose="020F0502020204030203" pitchFamily="34" charset="0"/>
                <a:cs typeface="Lato" panose="020F0502020204030203" pitchFamily="34" charset="0"/>
              </a:rPr>
              <a:t>(1/3)</a:t>
            </a:r>
          </a:p>
        </p:txBody>
      </p:sp>
      <p:sp>
        <p:nvSpPr>
          <p:cNvPr id="52" name="Rectangle 51">
            <a:extLst>
              <a:ext uri="{FF2B5EF4-FFF2-40B4-BE49-F238E27FC236}">
                <a16:creationId xmlns:a16="http://schemas.microsoft.com/office/drawing/2014/main" id="{D0B57063-ACF6-29FD-9960-2FD5F5895EF1}"/>
              </a:ext>
            </a:extLst>
          </p:cNvPr>
          <p:cNvSpPr>
            <a:spLocks/>
          </p:cNvSpPr>
          <p:nvPr/>
        </p:nvSpPr>
        <p:spPr>
          <a:xfrm>
            <a:off x="589215" y="5097751"/>
            <a:ext cx="2009948" cy="153888"/>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pPr marR="0" lvl="0" algn="l" defTabSz="914400" rtl="0" eaLnBrk="1" fontAlgn="auto" latinLnBrk="0" hangingPunct="1">
              <a:lnSpc>
                <a:spcPct val="100000"/>
              </a:lnSpc>
              <a:spcBef>
                <a:spcPts val="300"/>
              </a:spcBef>
              <a:spcAft>
                <a:spcPts val="300"/>
              </a:spcAft>
              <a:buClrTx/>
              <a:buSzTx/>
              <a:tabLst/>
              <a:defRPr/>
            </a:pPr>
            <a:r>
              <a:rPr lang="en-US" sz="1000" dirty="0">
                <a:solidFill>
                  <a:schemeClr val="bg1"/>
                </a:solidFill>
                <a:latin typeface="Lato" panose="020F0502020204030203" pitchFamily="34" charset="0"/>
                <a:ea typeface="Lato" panose="020F0502020204030203" pitchFamily="34" charset="0"/>
                <a:cs typeface="Lato" panose="020F0502020204030203" pitchFamily="34" charset="0"/>
              </a:rPr>
              <a:t>10</a:t>
            </a:r>
            <a:endParaRPr kumimoji="0" lang="en-US" sz="1000" b="0" i="0" u="none" strike="noStrike" kern="1200" cap="none" spc="0" normalizeH="0" baseline="0" noProof="0" dirty="0">
              <a:ln>
                <a:noFill/>
              </a:ln>
              <a:solidFill>
                <a:schemeClr val="bg1"/>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53" name="Rectangle 52">
            <a:extLst>
              <a:ext uri="{FF2B5EF4-FFF2-40B4-BE49-F238E27FC236}">
                <a16:creationId xmlns:a16="http://schemas.microsoft.com/office/drawing/2014/main" id="{704E1397-069D-6822-7829-1689F27DF4C6}"/>
              </a:ext>
            </a:extLst>
          </p:cNvPr>
          <p:cNvSpPr>
            <a:spLocks/>
          </p:cNvSpPr>
          <p:nvPr/>
        </p:nvSpPr>
        <p:spPr>
          <a:xfrm>
            <a:off x="587375" y="4828300"/>
            <a:ext cx="1651000" cy="161583"/>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US" sz="1050" b="1" i="0" u="none" strike="noStrike" kern="1200" cap="none" spc="0" normalizeH="0" baseline="0" noProof="0" dirty="0">
                <a:ln>
                  <a:noFill/>
                </a:ln>
                <a:solidFill>
                  <a:schemeClr val="bg1"/>
                </a:solidFill>
                <a:effectLst/>
                <a:uLnTx/>
                <a:uFillTx/>
                <a:latin typeface="Lato" panose="020F0502020204030203" pitchFamily="34" charset="0"/>
                <a:ea typeface="Lato" panose="020F0502020204030203" pitchFamily="34" charset="0"/>
                <a:cs typeface="Lato" panose="020F0502020204030203" pitchFamily="34" charset="0"/>
              </a:rPr>
              <a:t>YEAR OF EXPERIENCE</a:t>
            </a:r>
          </a:p>
        </p:txBody>
      </p:sp>
      <p:sp>
        <p:nvSpPr>
          <p:cNvPr id="54" name="Rectangle 53">
            <a:extLst>
              <a:ext uri="{FF2B5EF4-FFF2-40B4-BE49-F238E27FC236}">
                <a16:creationId xmlns:a16="http://schemas.microsoft.com/office/drawing/2014/main" id="{9D4F220A-625D-1669-3004-839C49FBE365}"/>
              </a:ext>
            </a:extLst>
          </p:cNvPr>
          <p:cNvSpPr>
            <a:spLocks/>
          </p:cNvSpPr>
          <p:nvPr/>
        </p:nvSpPr>
        <p:spPr>
          <a:xfrm>
            <a:off x="587373" y="4569849"/>
            <a:ext cx="2560320" cy="28686"/>
          </a:xfrm>
          <a:prstGeom prst="rect">
            <a:avLst/>
          </a:prstGeom>
          <a:gradFill>
            <a:gsLst>
              <a:gs pos="0">
                <a:schemeClr val="accent2"/>
              </a:gs>
              <a:gs pos="81000">
                <a:schemeClr val="accent4">
                  <a:alpha val="0"/>
                </a:schemeClr>
              </a:gs>
            </a:gsLst>
            <a:lin ang="0" scaled="0"/>
          </a:gradFill>
        </p:spPr>
        <p:txBody>
          <a:bodyPr wrap="square" rtlCol="0" anchor="ctr">
            <a:noAutofit/>
          </a:bodyPr>
          <a:lstStyle/>
          <a:p>
            <a:pPr marL="0" marR="0" lvl="0" indent="0" algn="l" defTabSz="457178" rtl="0" eaLnBrk="1" fontAlgn="auto" latinLnBrk="0" hangingPunct="1">
              <a:lnSpc>
                <a:spcPct val="100000"/>
              </a:lnSpc>
              <a:spcBef>
                <a:spcPts val="0"/>
              </a:spcBef>
              <a:spcAft>
                <a:spcPts val="0"/>
              </a:spcAft>
              <a:buClrTx/>
              <a:buSzTx/>
              <a:buFontTx/>
              <a:buNone/>
              <a:tabLst/>
              <a:defRPr/>
            </a:pPr>
            <a:endParaRPr kumimoji="0" lang="ar-AE" sz="1800" b="0" i="0" u="none" strike="noStrike" kern="0" cap="none" spc="0" normalizeH="0" baseline="0" noProof="0">
              <a:ln>
                <a:noFill/>
              </a:ln>
              <a:solidFill>
                <a:schemeClr val="bg1"/>
              </a:solidFill>
              <a:effectLst/>
              <a:uLnTx/>
              <a:uFillTx/>
              <a:latin typeface="Lato" panose="020F0502020204030203" pitchFamily="34" charset="0"/>
              <a:ea typeface="Lato" panose="020F0502020204030203" pitchFamily="34" charset="0"/>
            </a:endParaRPr>
          </a:p>
        </p:txBody>
      </p:sp>
      <p:sp>
        <p:nvSpPr>
          <p:cNvPr id="55" name="Rectangle 54">
            <a:extLst>
              <a:ext uri="{FF2B5EF4-FFF2-40B4-BE49-F238E27FC236}">
                <a16:creationId xmlns:a16="http://schemas.microsoft.com/office/drawing/2014/main" id="{3A103279-7917-3243-A64A-37238D15F27F}"/>
              </a:ext>
            </a:extLst>
          </p:cNvPr>
          <p:cNvSpPr>
            <a:spLocks/>
          </p:cNvSpPr>
          <p:nvPr/>
        </p:nvSpPr>
        <p:spPr>
          <a:xfrm>
            <a:off x="586273" y="5500918"/>
            <a:ext cx="2359981" cy="1400383"/>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US" sz="1000" b="1" i="0" u="none" strike="noStrike" kern="1200" cap="none" spc="0" normalizeH="0" baseline="0" noProof="0" dirty="0">
                <a:ln>
                  <a:noFill/>
                </a:ln>
                <a:solidFill>
                  <a:schemeClr val="bg1"/>
                </a:solidFill>
                <a:effectLst/>
                <a:uLnTx/>
                <a:uFillTx/>
                <a:latin typeface="Lato" panose="020F0502020204030203" pitchFamily="34" charset="0"/>
                <a:ea typeface="Lato" panose="020F0502020204030203" pitchFamily="34" charset="0"/>
                <a:cs typeface="Lato" panose="020F0502020204030203" pitchFamily="34" charset="0"/>
              </a:rPr>
              <a:t>EDUCATION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chemeClr val="bg1"/>
                </a:solidFill>
                <a:effectLst/>
                <a:uLnTx/>
                <a:uFillTx/>
                <a:latin typeface="Arial"/>
                <a:ea typeface="+mn-ea"/>
                <a:cs typeface="+mn-cs"/>
              </a:rPr>
              <a:t>Bachelor in Travel and Tourism Management – Lebanese University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chemeClr val="bg1"/>
                </a:solidFill>
                <a:effectLst/>
                <a:uLnTx/>
                <a:uFillTx/>
                <a:latin typeface="Arial"/>
                <a:ea typeface="+mn-ea"/>
                <a:cs typeface="+mn-cs"/>
              </a:rPr>
              <a:t>Research Master’s in Tourism Sciences – Lebanese University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chemeClr val="bg1"/>
                </a:solidFill>
                <a:effectLst/>
                <a:uLnTx/>
                <a:uFillTx/>
                <a:latin typeface="Arial"/>
                <a:ea typeface="+mn-ea"/>
                <a:cs typeface="+mn-cs"/>
              </a:rPr>
              <a:t>IATA Diploma with Distinction</a:t>
            </a:r>
          </a:p>
          <a:p>
            <a:pPr marL="0" marR="0" lvl="0" indent="0" algn="l" defTabSz="914400" rtl="0" eaLnBrk="1" fontAlgn="auto" latinLnBrk="0" hangingPunct="1">
              <a:lnSpc>
                <a:spcPct val="100000"/>
              </a:lnSpc>
              <a:spcBef>
                <a:spcPts val="300"/>
              </a:spcBef>
              <a:spcAft>
                <a:spcPts val="300"/>
              </a:spcAft>
              <a:buClrTx/>
              <a:buSzTx/>
              <a:buFontTx/>
              <a:buNone/>
              <a:tabLst/>
              <a:defRPr/>
            </a:pPr>
            <a:endParaRPr kumimoji="0" lang="en-US" sz="1000" b="1" i="0" u="none" strike="noStrike" kern="1200" cap="none" spc="0" normalizeH="0" baseline="0" noProof="0" dirty="0">
              <a:ln>
                <a:noFill/>
              </a:ln>
              <a:solidFill>
                <a:schemeClr val="bg1"/>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60" name="Rectangle 59">
            <a:extLst>
              <a:ext uri="{FF2B5EF4-FFF2-40B4-BE49-F238E27FC236}">
                <a16:creationId xmlns:a16="http://schemas.microsoft.com/office/drawing/2014/main" id="{749FE10B-20C4-7A56-69E7-089CB07FC550}"/>
              </a:ext>
            </a:extLst>
          </p:cNvPr>
          <p:cNvSpPr>
            <a:spLocks/>
          </p:cNvSpPr>
          <p:nvPr/>
        </p:nvSpPr>
        <p:spPr>
          <a:xfrm>
            <a:off x="587373" y="5329952"/>
            <a:ext cx="1760865" cy="28686"/>
          </a:xfrm>
          <a:prstGeom prst="rect">
            <a:avLst/>
          </a:prstGeom>
          <a:gradFill>
            <a:gsLst>
              <a:gs pos="0">
                <a:schemeClr val="accent2"/>
              </a:gs>
              <a:gs pos="81000">
                <a:schemeClr val="accent4">
                  <a:alpha val="0"/>
                </a:schemeClr>
              </a:gs>
            </a:gsLst>
            <a:lin ang="0" scaled="0"/>
          </a:gradFill>
        </p:spPr>
        <p:txBody>
          <a:bodyPr wrap="square" rtlCol="0" anchor="ctr">
            <a:noAutofit/>
          </a:bodyPr>
          <a:lstStyle/>
          <a:p>
            <a:pPr marL="0" marR="0" lvl="0" indent="0" algn="l" defTabSz="457178" rtl="0" eaLnBrk="1" fontAlgn="auto" latinLnBrk="0" hangingPunct="1">
              <a:lnSpc>
                <a:spcPct val="100000"/>
              </a:lnSpc>
              <a:spcBef>
                <a:spcPts val="0"/>
              </a:spcBef>
              <a:spcAft>
                <a:spcPts val="0"/>
              </a:spcAft>
              <a:buClrTx/>
              <a:buSzTx/>
              <a:buFontTx/>
              <a:buNone/>
              <a:tabLst/>
              <a:defRPr/>
            </a:pPr>
            <a:endParaRPr kumimoji="0" lang="ar-AE" sz="1800" b="0" i="0" u="none" strike="noStrike" kern="0" cap="none" spc="0" normalizeH="0" baseline="0" noProof="0">
              <a:ln>
                <a:noFill/>
              </a:ln>
              <a:solidFill>
                <a:schemeClr val="bg1"/>
              </a:solidFill>
              <a:effectLst/>
              <a:uLnTx/>
              <a:uFillTx/>
              <a:latin typeface="Lato" panose="020F0502020204030203" pitchFamily="34" charset="0"/>
              <a:ea typeface="Lato" panose="020F0502020204030203" pitchFamily="34" charset="0"/>
            </a:endParaRPr>
          </a:p>
        </p:txBody>
      </p:sp>
      <p:sp>
        <p:nvSpPr>
          <p:cNvPr id="62" name="Text Placeholder 5">
            <a:extLst>
              <a:ext uri="{FF2B5EF4-FFF2-40B4-BE49-F238E27FC236}">
                <a16:creationId xmlns:a16="http://schemas.microsoft.com/office/drawing/2014/main" id="{E596C1C5-EF6D-922B-7AF1-14CF1D3D27AF}"/>
              </a:ext>
            </a:extLst>
          </p:cNvPr>
          <p:cNvSpPr txBox="1">
            <a:spLocks/>
          </p:cNvSpPr>
          <p:nvPr/>
        </p:nvSpPr>
        <p:spPr>
          <a:xfrm>
            <a:off x="488158" y="3932589"/>
            <a:ext cx="2458097" cy="215444"/>
          </a:xfrm>
          <a:prstGeom prst="rect">
            <a:avLst/>
          </a:prstGeom>
        </p:spPr>
        <p:txBody>
          <a:bodyPr wrap="square" lIns="0" tIns="0" rIns="0" bIns="0" anchor="t" anchorCtr="0">
            <a:spAutoFit/>
          </a:bodyPr>
          <a:lstStyle>
            <a:defPPr>
              <a:defRPr lang="en-US"/>
            </a:defPPr>
            <a:lvl1pPr indent="0" defTabSz="914377">
              <a:lnSpc>
                <a:spcPct val="100000"/>
              </a:lnSpc>
              <a:spcBef>
                <a:spcPts val="0"/>
              </a:spcBef>
              <a:spcAft>
                <a:spcPts val="601"/>
              </a:spcAft>
              <a:buFont typeface="Arial" panose="020B0604020202020204" pitchFamily="34" charset="0"/>
              <a:buNone/>
              <a:tabLst/>
              <a:defRPr sz="2000" b="0" i="0" cap="all" baseline="0">
                <a:solidFill>
                  <a:schemeClr val="bg1"/>
                </a:solidFill>
                <a:latin typeface="Barlow Condensed Medium" pitchFamily="2" charset="77"/>
                <a:cs typeface="Arial" panose="020B0604020202020204" pitchFamily="34" charset="0"/>
              </a:defRPr>
            </a:lvl1pPr>
            <a:lvl2pPr marL="457189" indent="0" defTabSz="914377">
              <a:lnSpc>
                <a:spcPct val="100000"/>
              </a:lnSpc>
              <a:spcBef>
                <a:spcPts val="0"/>
              </a:spcBef>
              <a:spcAft>
                <a:spcPts val="601"/>
              </a:spcAft>
              <a:buFont typeface="Arial" panose="020B0604020202020204" pitchFamily="34" charset="0"/>
              <a:buNone/>
              <a:defRPr sz="1401" baseline="0">
                <a:latin typeface="Barlow Condensed Medium" pitchFamily="2" charset="77"/>
                <a:cs typeface="Arial" panose="020B0604020202020204" pitchFamily="34" charset="0"/>
              </a:defRPr>
            </a:lvl2pPr>
            <a:lvl3pPr marL="914377" indent="0" defTabSz="914377">
              <a:lnSpc>
                <a:spcPct val="100000"/>
              </a:lnSpc>
              <a:spcBef>
                <a:spcPts val="0"/>
              </a:spcBef>
              <a:spcAft>
                <a:spcPts val="601"/>
              </a:spcAft>
              <a:buFont typeface="Arial" panose="020B0604020202020204" pitchFamily="34" charset="0"/>
              <a:buNone/>
              <a:defRPr sz="1401" baseline="0">
                <a:latin typeface="Barlow Condensed Medium" pitchFamily="2" charset="77"/>
                <a:cs typeface="Arial" panose="020B0604020202020204" pitchFamily="34" charset="0"/>
              </a:defRPr>
            </a:lvl3pPr>
            <a:lvl4pPr marL="1371567" indent="0" defTabSz="914377">
              <a:lnSpc>
                <a:spcPct val="100000"/>
              </a:lnSpc>
              <a:spcBef>
                <a:spcPts val="0"/>
              </a:spcBef>
              <a:spcAft>
                <a:spcPts val="601"/>
              </a:spcAft>
              <a:buFont typeface="Arial" panose="020B0604020202020204" pitchFamily="34" charset="0"/>
              <a:buNone/>
              <a:defRPr sz="1401" baseline="0">
                <a:latin typeface="Barlow Condensed Medium" pitchFamily="2" charset="77"/>
                <a:cs typeface="Arial" panose="020B0604020202020204" pitchFamily="34" charset="0"/>
              </a:defRPr>
            </a:lvl4pPr>
            <a:lvl5pPr marL="1828755" indent="0" defTabSz="914377">
              <a:lnSpc>
                <a:spcPct val="100000"/>
              </a:lnSpc>
              <a:spcBef>
                <a:spcPts val="0"/>
              </a:spcBef>
              <a:spcAft>
                <a:spcPts val="601"/>
              </a:spcAft>
              <a:buFont typeface="Arial" panose="020B0604020202020204" pitchFamily="34" charset="0"/>
              <a:buNone/>
              <a:defRPr sz="1401" baseline="0">
                <a:latin typeface="Barlow Condensed Medium" pitchFamily="2" charset="77"/>
                <a:cs typeface="Arial" panose="020B0604020202020204" pitchFamily="34" charset="0"/>
              </a:defRPr>
            </a:lvl5pPr>
            <a:lvl6pPr marL="2514537" indent="-228595" defTabSz="914377">
              <a:lnSpc>
                <a:spcPct val="90000"/>
              </a:lnSpc>
              <a:spcBef>
                <a:spcPts val="500"/>
              </a:spcBef>
              <a:buFont typeface="Arial" panose="020B0604020202020204" pitchFamily="34" charset="0"/>
              <a:buChar char="•"/>
              <a:defRPr sz="1801"/>
            </a:lvl6pPr>
            <a:lvl7pPr marL="2971726" indent="-228595" defTabSz="914377">
              <a:lnSpc>
                <a:spcPct val="90000"/>
              </a:lnSpc>
              <a:spcBef>
                <a:spcPts val="500"/>
              </a:spcBef>
              <a:buFont typeface="Arial" panose="020B0604020202020204" pitchFamily="34" charset="0"/>
              <a:buChar char="•"/>
              <a:defRPr sz="1801"/>
            </a:lvl7pPr>
            <a:lvl8pPr marL="3428915" indent="-228595" defTabSz="914377">
              <a:lnSpc>
                <a:spcPct val="90000"/>
              </a:lnSpc>
              <a:spcBef>
                <a:spcPts val="500"/>
              </a:spcBef>
              <a:buFont typeface="Arial" panose="020B0604020202020204" pitchFamily="34" charset="0"/>
              <a:buChar char="•"/>
              <a:defRPr sz="1801"/>
            </a:lvl8pPr>
            <a:lvl9pPr marL="3886103" indent="-228595" defTabSz="914377">
              <a:lnSpc>
                <a:spcPct val="90000"/>
              </a:lnSpc>
              <a:spcBef>
                <a:spcPts val="500"/>
              </a:spcBef>
              <a:buFont typeface="Arial" panose="020B0604020202020204" pitchFamily="34" charset="0"/>
              <a:buChar char="•"/>
              <a:defRPr sz="1801"/>
            </a:lvl9pPr>
          </a:lstStyle>
          <a:p>
            <a:pPr marL="0" marR="0" lvl="0" indent="0" algn="ctr" defTabSz="914377"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0" cap="none" spc="0" normalizeH="0" baseline="0" noProof="0" dirty="0">
                <a:ln>
                  <a:noFill/>
                </a:ln>
                <a:effectLst/>
                <a:uLnTx/>
                <a:uFillTx/>
                <a:latin typeface="Lato" panose="020F0502020204030203" pitchFamily="34" charset="0"/>
                <a:ea typeface="Lato" panose="020F0502020204030203" pitchFamily="34" charset="0"/>
                <a:cs typeface="Lato" panose="020F0502020204030203" pitchFamily="34" charset="0"/>
              </a:rPr>
              <a:t>Senior Consultant</a:t>
            </a:r>
          </a:p>
        </p:txBody>
      </p:sp>
      <p:sp>
        <p:nvSpPr>
          <p:cNvPr id="70" name="Rectangle 69">
            <a:extLst>
              <a:ext uri="{FF2B5EF4-FFF2-40B4-BE49-F238E27FC236}">
                <a16:creationId xmlns:a16="http://schemas.microsoft.com/office/drawing/2014/main" id="{8B4F5DA9-C14B-6D23-B503-112EE0474C8B}"/>
              </a:ext>
            </a:extLst>
          </p:cNvPr>
          <p:cNvSpPr>
            <a:spLocks/>
          </p:cNvSpPr>
          <p:nvPr/>
        </p:nvSpPr>
        <p:spPr>
          <a:xfrm>
            <a:off x="3429791" y="233878"/>
            <a:ext cx="1651000" cy="153888"/>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US" sz="1000" b="1" i="0" u="none" strike="noStrike" kern="1200" cap="none" spc="0" normalizeH="0" baseline="0" noProof="0" dirty="0">
                <a:ln>
                  <a:noFill/>
                </a:ln>
                <a:solidFill>
                  <a:schemeClr val="accent1"/>
                </a:solidFill>
                <a:effectLst/>
                <a:uLnTx/>
                <a:uFillTx/>
                <a:latin typeface="Lato" panose="020F0502020204030203" pitchFamily="34" charset="0"/>
                <a:ea typeface="Lato" panose="020F0502020204030203" pitchFamily="34" charset="0"/>
                <a:cs typeface="Lato" panose="020F0502020204030203" pitchFamily="34" charset="0"/>
              </a:rPr>
              <a:t>AREAS OF EXPERTISE</a:t>
            </a:r>
          </a:p>
        </p:txBody>
      </p:sp>
      <p:sp>
        <p:nvSpPr>
          <p:cNvPr id="95" name="Rectangle 94">
            <a:extLst>
              <a:ext uri="{FF2B5EF4-FFF2-40B4-BE49-F238E27FC236}">
                <a16:creationId xmlns:a16="http://schemas.microsoft.com/office/drawing/2014/main" id="{01412D03-8879-3987-0458-C5264AFC379C}"/>
              </a:ext>
            </a:extLst>
          </p:cNvPr>
          <p:cNvSpPr>
            <a:spLocks/>
          </p:cNvSpPr>
          <p:nvPr/>
        </p:nvSpPr>
        <p:spPr>
          <a:xfrm>
            <a:off x="3429791" y="503329"/>
            <a:ext cx="1760865" cy="28686"/>
          </a:xfrm>
          <a:prstGeom prst="rect">
            <a:avLst/>
          </a:prstGeom>
          <a:gradFill>
            <a:gsLst>
              <a:gs pos="0">
                <a:schemeClr val="accent1"/>
              </a:gs>
              <a:gs pos="81000">
                <a:schemeClr val="accent2">
                  <a:alpha val="0"/>
                </a:schemeClr>
              </a:gs>
            </a:gsLst>
            <a:lin ang="0" scaled="0"/>
          </a:gradFill>
        </p:spPr>
        <p:txBody>
          <a:bodyPr wrap="square" rtlCol="0" anchor="ctr">
            <a:noAutofit/>
          </a:bodyPr>
          <a:lstStyle/>
          <a:p>
            <a:pPr defTabSz="457178"/>
            <a:endParaRPr lang="ar-AE" kern="0">
              <a:solidFill>
                <a:srgbClr val="3C3D3E"/>
              </a:solidFill>
              <a:latin typeface="Lato" panose="020F0502020204030203" pitchFamily="34" charset="0"/>
              <a:ea typeface="Lato" panose="020F0502020204030203" pitchFamily="34" charset="0"/>
            </a:endParaRPr>
          </a:p>
        </p:txBody>
      </p:sp>
      <p:sp>
        <p:nvSpPr>
          <p:cNvPr id="96" name="Rectangle 95">
            <a:extLst>
              <a:ext uri="{FF2B5EF4-FFF2-40B4-BE49-F238E27FC236}">
                <a16:creationId xmlns:a16="http://schemas.microsoft.com/office/drawing/2014/main" id="{D27698CA-EC0F-E57C-F80D-1E8733B9D22D}"/>
              </a:ext>
            </a:extLst>
          </p:cNvPr>
          <p:cNvSpPr>
            <a:spLocks/>
          </p:cNvSpPr>
          <p:nvPr/>
        </p:nvSpPr>
        <p:spPr>
          <a:xfrm>
            <a:off x="6043871" y="503329"/>
            <a:ext cx="5508000" cy="28686"/>
          </a:xfrm>
          <a:prstGeom prst="rect">
            <a:avLst/>
          </a:prstGeom>
          <a:gradFill>
            <a:gsLst>
              <a:gs pos="0">
                <a:schemeClr val="accent1"/>
              </a:gs>
              <a:gs pos="81000">
                <a:schemeClr val="accent2">
                  <a:alpha val="0"/>
                </a:schemeClr>
              </a:gs>
            </a:gsLst>
            <a:lin ang="0" scaled="0"/>
          </a:gradFill>
        </p:spPr>
        <p:txBody>
          <a:bodyPr wrap="square" rtlCol="0" anchor="ctr">
            <a:noAutofit/>
          </a:bodyPr>
          <a:lstStyle/>
          <a:p>
            <a:pPr defTabSz="457178"/>
            <a:endParaRPr lang="ar-AE" kern="0">
              <a:solidFill>
                <a:srgbClr val="3C3D3E"/>
              </a:solidFill>
              <a:latin typeface="Lato" panose="020F0502020204030203" pitchFamily="34" charset="0"/>
              <a:ea typeface="Lato" panose="020F0502020204030203" pitchFamily="34" charset="0"/>
            </a:endParaRPr>
          </a:p>
        </p:txBody>
      </p:sp>
      <p:sp>
        <p:nvSpPr>
          <p:cNvPr id="97" name="Rectangle 96">
            <a:extLst>
              <a:ext uri="{FF2B5EF4-FFF2-40B4-BE49-F238E27FC236}">
                <a16:creationId xmlns:a16="http://schemas.microsoft.com/office/drawing/2014/main" id="{94848F73-926F-2D76-C4B8-DF09597E4F0B}"/>
              </a:ext>
            </a:extLst>
          </p:cNvPr>
          <p:cNvSpPr>
            <a:spLocks/>
          </p:cNvSpPr>
          <p:nvPr/>
        </p:nvSpPr>
        <p:spPr>
          <a:xfrm>
            <a:off x="6043871" y="233878"/>
            <a:ext cx="2489199" cy="153888"/>
          </a:xfrm>
          <a:prstGeom prst="rect">
            <a:avLst/>
          </a:prstGeom>
        </p:spPr>
        <p:txBody>
          <a:bodyPr wrap="square" lIns="0" tIns="0" rIns="0" bIns="0">
            <a:spAutoFit/>
          </a:bodyPr>
          <a:lstStyle/>
          <a:p>
            <a:pPr marL="0" marR="0" lvl="0" indent="0" algn="l" defTabSz="914400" eaLnBrk="1" fontAlgn="auto" latinLnBrk="0" hangingPunct="1">
              <a:lnSpc>
                <a:spcPct val="100000"/>
              </a:lnSpc>
              <a:spcBef>
                <a:spcPts val="300"/>
              </a:spcBef>
              <a:spcAft>
                <a:spcPts val="300"/>
              </a:spcAft>
              <a:buClrTx/>
              <a:buSzTx/>
              <a:buFontTx/>
              <a:buNone/>
              <a:tabLst/>
              <a:defRPr/>
            </a:pPr>
            <a:r>
              <a:rPr kumimoji="0" lang="en-US" sz="1000" b="1" i="0" u="none" strike="noStrike" kern="1200" cap="none" spc="0" normalizeH="0" baseline="0" noProof="0" dirty="0">
                <a:ln>
                  <a:noFill/>
                </a:ln>
                <a:solidFill>
                  <a:schemeClr val="accent1"/>
                </a:solidFill>
                <a:effectLst/>
                <a:uLnTx/>
                <a:uFillTx/>
                <a:latin typeface="Lato" panose="020F0502020204030203" pitchFamily="34" charset="0"/>
                <a:ea typeface="Lato" panose="020F0502020204030203" pitchFamily="34" charset="0"/>
                <a:cs typeface="Lato" panose="020F0502020204030203" pitchFamily="34" charset="0"/>
              </a:rPr>
              <a:t>PROFESSIONAL EXPERIENCE</a:t>
            </a:r>
          </a:p>
        </p:txBody>
      </p:sp>
      <p:sp>
        <p:nvSpPr>
          <p:cNvPr id="103" name="Rectangle 102">
            <a:extLst>
              <a:ext uri="{FF2B5EF4-FFF2-40B4-BE49-F238E27FC236}">
                <a16:creationId xmlns:a16="http://schemas.microsoft.com/office/drawing/2014/main" id="{722CC53B-723D-E0B0-0EA3-5E587E987654}"/>
              </a:ext>
            </a:extLst>
          </p:cNvPr>
          <p:cNvSpPr>
            <a:spLocks/>
          </p:cNvSpPr>
          <p:nvPr/>
        </p:nvSpPr>
        <p:spPr>
          <a:xfrm>
            <a:off x="3429791" y="2439874"/>
            <a:ext cx="1760865" cy="28686"/>
          </a:xfrm>
          <a:prstGeom prst="rect">
            <a:avLst/>
          </a:prstGeom>
          <a:gradFill>
            <a:gsLst>
              <a:gs pos="0">
                <a:schemeClr val="accent1"/>
              </a:gs>
              <a:gs pos="81000">
                <a:schemeClr val="accent2">
                  <a:alpha val="0"/>
                </a:schemeClr>
              </a:gs>
            </a:gsLst>
            <a:lin ang="0" scaled="0"/>
          </a:gradFill>
        </p:spPr>
        <p:txBody>
          <a:bodyPr wrap="square" rtlCol="0" anchor="ctr">
            <a:noAutofit/>
          </a:bodyPr>
          <a:lstStyle/>
          <a:p>
            <a:pPr defTabSz="457178"/>
            <a:endParaRPr lang="ar-AE" kern="0">
              <a:solidFill>
                <a:srgbClr val="3C3D3E"/>
              </a:solidFill>
              <a:latin typeface="Lato" panose="020F0502020204030203" pitchFamily="34" charset="0"/>
              <a:ea typeface="Lato" panose="020F0502020204030203" pitchFamily="34" charset="0"/>
            </a:endParaRPr>
          </a:p>
        </p:txBody>
      </p:sp>
      <p:sp>
        <p:nvSpPr>
          <p:cNvPr id="108" name="Rectangle 107">
            <a:extLst>
              <a:ext uri="{FF2B5EF4-FFF2-40B4-BE49-F238E27FC236}">
                <a16:creationId xmlns:a16="http://schemas.microsoft.com/office/drawing/2014/main" id="{9D719BA6-9AF0-3292-558F-3421FAFE262E}"/>
              </a:ext>
            </a:extLst>
          </p:cNvPr>
          <p:cNvSpPr>
            <a:spLocks/>
          </p:cNvSpPr>
          <p:nvPr/>
        </p:nvSpPr>
        <p:spPr>
          <a:xfrm>
            <a:off x="3429791" y="2208326"/>
            <a:ext cx="1651000" cy="153888"/>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US" sz="1000" b="1" i="0" u="none" strike="noStrike" kern="1200" cap="none" spc="0" normalizeH="0" baseline="0" noProof="0" dirty="0">
                <a:ln>
                  <a:noFill/>
                </a:ln>
                <a:solidFill>
                  <a:schemeClr val="accent1"/>
                </a:solidFill>
                <a:effectLst/>
                <a:uLnTx/>
                <a:uFillTx/>
                <a:latin typeface="Lato" panose="020F0502020204030203" pitchFamily="34" charset="0"/>
                <a:ea typeface="Lato" panose="020F0502020204030203" pitchFamily="34" charset="0"/>
                <a:cs typeface="Lato" panose="020F0502020204030203" pitchFamily="34" charset="0"/>
              </a:rPr>
              <a:t>INDUSTRY EXPERTISE</a:t>
            </a:r>
          </a:p>
        </p:txBody>
      </p:sp>
      <p:sp>
        <p:nvSpPr>
          <p:cNvPr id="109" name="Rectangle 108">
            <a:extLst>
              <a:ext uri="{FF2B5EF4-FFF2-40B4-BE49-F238E27FC236}">
                <a16:creationId xmlns:a16="http://schemas.microsoft.com/office/drawing/2014/main" id="{BC963F4C-26E8-98A9-FB9D-CF82797D0365}"/>
              </a:ext>
            </a:extLst>
          </p:cNvPr>
          <p:cNvSpPr>
            <a:spLocks/>
          </p:cNvSpPr>
          <p:nvPr/>
        </p:nvSpPr>
        <p:spPr>
          <a:xfrm>
            <a:off x="3429791" y="4196607"/>
            <a:ext cx="1760865" cy="28686"/>
          </a:xfrm>
          <a:prstGeom prst="rect">
            <a:avLst/>
          </a:prstGeom>
          <a:gradFill>
            <a:gsLst>
              <a:gs pos="0">
                <a:schemeClr val="accent1"/>
              </a:gs>
              <a:gs pos="81000">
                <a:schemeClr val="accent2">
                  <a:alpha val="0"/>
                </a:schemeClr>
              </a:gs>
            </a:gsLst>
            <a:lin ang="0" scaled="0"/>
          </a:gradFill>
        </p:spPr>
        <p:txBody>
          <a:bodyPr wrap="square" rtlCol="0" anchor="ctr">
            <a:noAutofit/>
          </a:bodyPr>
          <a:lstStyle/>
          <a:p>
            <a:pPr defTabSz="457178"/>
            <a:endParaRPr lang="ar-AE" kern="0">
              <a:solidFill>
                <a:srgbClr val="3C3D3E"/>
              </a:solidFill>
              <a:latin typeface="Lato" panose="020F0502020204030203" pitchFamily="34" charset="0"/>
              <a:ea typeface="Lato" panose="020F0502020204030203" pitchFamily="34" charset="0"/>
            </a:endParaRPr>
          </a:p>
        </p:txBody>
      </p:sp>
      <p:sp>
        <p:nvSpPr>
          <p:cNvPr id="111" name="Rectangle 110">
            <a:extLst>
              <a:ext uri="{FF2B5EF4-FFF2-40B4-BE49-F238E27FC236}">
                <a16:creationId xmlns:a16="http://schemas.microsoft.com/office/drawing/2014/main" id="{072695CC-3E4A-D21D-21BD-C870C02456D7}"/>
              </a:ext>
            </a:extLst>
          </p:cNvPr>
          <p:cNvSpPr>
            <a:spLocks/>
          </p:cNvSpPr>
          <p:nvPr/>
        </p:nvSpPr>
        <p:spPr>
          <a:xfrm>
            <a:off x="3429791" y="3820434"/>
            <a:ext cx="2468301" cy="307777"/>
          </a:xfrm>
          <a:prstGeom prst="rect">
            <a:avLst/>
          </a:prstGeom>
        </p:spPr>
        <p:txBody>
          <a:bodyPr wrap="square" lIns="0" tIns="0" rIns="0" bIns="0" anchor="b" anchorCtr="0">
            <a:spAutoFit/>
          </a:bodyPr>
          <a:lstStyle/>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US" sz="1000" b="1" i="0" u="none" strike="noStrike" kern="1200" cap="none" spc="0" normalizeH="0" baseline="0" noProof="0" dirty="0">
                <a:ln>
                  <a:noFill/>
                </a:ln>
                <a:solidFill>
                  <a:schemeClr val="accent1"/>
                </a:solidFill>
                <a:effectLst/>
                <a:uLnTx/>
                <a:uFillTx/>
                <a:latin typeface="Lato" panose="020F0502020204030203" pitchFamily="34" charset="0"/>
                <a:ea typeface="Lato" panose="020F0502020204030203" pitchFamily="34" charset="0"/>
                <a:cs typeface="Lato" panose="020F0502020204030203" pitchFamily="34" charset="0"/>
              </a:rPr>
              <a:t>PROFESSIONAL MEMBERSHIPS, CERTIFICATIONS</a:t>
            </a:r>
          </a:p>
        </p:txBody>
      </p:sp>
      <p:sp>
        <p:nvSpPr>
          <p:cNvPr id="114" name="Rectangle 113">
            <a:extLst>
              <a:ext uri="{FF2B5EF4-FFF2-40B4-BE49-F238E27FC236}">
                <a16:creationId xmlns:a16="http://schemas.microsoft.com/office/drawing/2014/main" id="{D925801D-45F0-9B58-36C0-3528D230C19C}"/>
              </a:ext>
            </a:extLst>
          </p:cNvPr>
          <p:cNvSpPr>
            <a:spLocks/>
          </p:cNvSpPr>
          <p:nvPr/>
        </p:nvSpPr>
        <p:spPr>
          <a:xfrm>
            <a:off x="6043871" y="3184076"/>
            <a:ext cx="5508000" cy="28686"/>
          </a:xfrm>
          <a:prstGeom prst="rect">
            <a:avLst/>
          </a:prstGeom>
          <a:gradFill>
            <a:gsLst>
              <a:gs pos="0">
                <a:schemeClr val="accent1"/>
              </a:gs>
              <a:gs pos="81000">
                <a:schemeClr val="accent2">
                  <a:alpha val="0"/>
                </a:schemeClr>
              </a:gs>
            </a:gsLst>
            <a:lin ang="0" scaled="0"/>
          </a:gradFill>
        </p:spPr>
        <p:txBody>
          <a:bodyPr wrap="square" rtlCol="0" anchor="ctr">
            <a:noAutofit/>
          </a:bodyPr>
          <a:lstStyle/>
          <a:p>
            <a:pPr defTabSz="457178"/>
            <a:endParaRPr lang="ar-AE" kern="0">
              <a:solidFill>
                <a:srgbClr val="3C3D3E"/>
              </a:solidFill>
              <a:latin typeface="Lato" panose="020F0502020204030203" pitchFamily="34" charset="0"/>
              <a:ea typeface="Lato" panose="020F0502020204030203" pitchFamily="34" charset="0"/>
            </a:endParaRPr>
          </a:p>
        </p:txBody>
      </p:sp>
      <p:sp>
        <p:nvSpPr>
          <p:cNvPr id="115" name="Rectangle 114">
            <a:extLst>
              <a:ext uri="{FF2B5EF4-FFF2-40B4-BE49-F238E27FC236}">
                <a16:creationId xmlns:a16="http://schemas.microsoft.com/office/drawing/2014/main" id="{062D09FA-3613-0DBD-22F1-5DA1BD1A8130}"/>
              </a:ext>
            </a:extLst>
          </p:cNvPr>
          <p:cNvSpPr>
            <a:spLocks/>
          </p:cNvSpPr>
          <p:nvPr/>
        </p:nvSpPr>
        <p:spPr>
          <a:xfrm>
            <a:off x="6043871" y="2903782"/>
            <a:ext cx="4777740" cy="153888"/>
          </a:xfrm>
          <a:prstGeom prst="rect">
            <a:avLst/>
          </a:prstGeom>
        </p:spPr>
        <p:txBody>
          <a:bodyPr wrap="square" lIns="0" tIns="0" rIns="0" bIns="0">
            <a:spAutoFit/>
          </a:bodyPr>
          <a:lstStyle/>
          <a:p>
            <a:pPr marL="0" marR="0" lvl="0" indent="0" algn="l" defTabSz="914400" eaLnBrk="1" fontAlgn="auto" latinLnBrk="0" hangingPunct="1">
              <a:lnSpc>
                <a:spcPct val="100000"/>
              </a:lnSpc>
              <a:spcBef>
                <a:spcPts val="300"/>
              </a:spcBef>
              <a:spcAft>
                <a:spcPts val="300"/>
              </a:spcAft>
              <a:buClrTx/>
              <a:buSzTx/>
              <a:buFontTx/>
              <a:buNone/>
              <a:tabLst/>
              <a:defRPr/>
            </a:pPr>
            <a:r>
              <a:rPr kumimoji="0" lang="en-US" sz="1000" b="1" i="0" u="none" strike="noStrike" kern="1200" cap="none" spc="0" normalizeH="0" baseline="0" noProof="0" dirty="0">
                <a:ln>
                  <a:noFill/>
                </a:ln>
                <a:solidFill>
                  <a:schemeClr val="accent1"/>
                </a:solidFill>
                <a:effectLst/>
                <a:uLnTx/>
                <a:uFillTx/>
                <a:latin typeface="Lato" panose="020F0502020204030203" pitchFamily="34" charset="0"/>
                <a:ea typeface="Lato" panose="020F0502020204030203" pitchFamily="34" charset="0"/>
                <a:cs typeface="Lato" panose="020F0502020204030203" pitchFamily="34" charset="0"/>
              </a:rPr>
              <a:t>RELEVANT EXPERIENCE</a:t>
            </a:r>
          </a:p>
        </p:txBody>
      </p:sp>
      <p:sp>
        <p:nvSpPr>
          <p:cNvPr id="2" name="TextBox 1">
            <a:extLst>
              <a:ext uri="{FF2B5EF4-FFF2-40B4-BE49-F238E27FC236}">
                <a16:creationId xmlns:a16="http://schemas.microsoft.com/office/drawing/2014/main" id="{0B2D0BCF-730B-2153-8846-5B7CBB39D7FE}"/>
              </a:ext>
            </a:extLst>
          </p:cNvPr>
          <p:cNvSpPr txBox="1"/>
          <p:nvPr/>
        </p:nvSpPr>
        <p:spPr>
          <a:xfrm>
            <a:off x="5898092" y="604351"/>
            <a:ext cx="6148129" cy="2123658"/>
          </a:xfrm>
          <a:prstGeom prst="rect">
            <a:avLst/>
          </a:prstGeom>
          <a:noFill/>
        </p:spPr>
        <p:txBody>
          <a:bodyPr wrap="square" rtlCol="0">
            <a:spAutoFit/>
          </a:bodyPr>
          <a:lstStyle/>
          <a:p>
            <a:pPr algn="just"/>
            <a:r>
              <a:rPr lang="en-US" sz="1100" dirty="0"/>
              <a:t>Farah is a Certified Quality Management and GRC professional with over 10 years of experience supporting organizations in strengthening governance frameworks, financial controls, and risk management practices across both public and private sectors. She has a strong track record in leading ISO 9001:2015 implementations, internal audit engagements, and risk advisory projects, helping organizations enhance transparency, accountability, and operational efficiency. Her work focuses on designing and improving control environments, policy frameworks, and process governance structures that support effective financial oversight, fraud risk mitigation, and compliance with international standards. Prior to transitioning into consulting, she developed strong operational and commercial experience in the travel industry, managing corporate accounts and optimizing service delivery for global networks. Farah combines risk-based thinking, structured process design, and governance expertise to help organizations strengthen internal controls, support sound decision-making, and drive continuous improvement.</a:t>
            </a:r>
          </a:p>
        </p:txBody>
      </p:sp>
      <p:sp>
        <p:nvSpPr>
          <p:cNvPr id="4" name="TextBox 3">
            <a:extLst>
              <a:ext uri="{FF2B5EF4-FFF2-40B4-BE49-F238E27FC236}">
                <a16:creationId xmlns:a16="http://schemas.microsoft.com/office/drawing/2014/main" id="{FD0A71FD-88C6-AE6B-4A60-8B88FEE320DB}"/>
              </a:ext>
            </a:extLst>
          </p:cNvPr>
          <p:cNvSpPr txBox="1"/>
          <p:nvPr/>
        </p:nvSpPr>
        <p:spPr>
          <a:xfrm>
            <a:off x="3396902" y="657131"/>
            <a:ext cx="2534077" cy="1446550"/>
          </a:xfrm>
          <a:prstGeom prst="rect">
            <a:avLst/>
          </a:prstGeom>
          <a:noFill/>
        </p:spPr>
        <p:txBody>
          <a:bodyPr wrap="square" rtlCol="0">
            <a:spAutoFit/>
          </a:bodyPr>
          <a:lstStyle/>
          <a:p>
            <a:pPr marL="171450" indent="-171450">
              <a:buFont typeface="Arial" panose="020B0604020202020204" pitchFamily="34" charset="0"/>
              <a:buChar char="•"/>
            </a:pPr>
            <a:r>
              <a:rPr lang="en-US" sz="1100" dirty="0"/>
              <a:t>Internal Audit</a:t>
            </a:r>
          </a:p>
          <a:p>
            <a:pPr marL="171450" indent="-171450">
              <a:buFont typeface="Arial" panose="020B0604020202020204" pitchFamily="34" charset="0"/>
              <a:buChar char="•"/>
            </a:pPr>
            <a:r>
              <a:rPr lang="en-US" sz="1100" dirty="0"/>
              <a:t>Quality Assurance</a:t>
            </a:r>
          </a:p>
          <a:p>
            <a:pPr marL="171450" indent="-171450">
              <a:buFont typeface="Arial" panose="020B0604020202020204" pitchFamily="34" charset="0"/>
              <a:buChar char="•"/>
            </a:pPr>
            <a:r>
              <a:rPr lang="en-US" sz="1100" dirty="0"/>
              <a:t>Quality Management Systems</a:t>
            </a:r>
          </a:p>
          <a:p>
            <a:pPr marL="171450" indent="-171450">
              <a:buFont typeface="Arial" panose="020B0604020202020204" pitchFamily="34" charset="0"/>
              <a:buChar char="•"/>
            </a:pPr>
            <a:r>
              <a:rPr lang="en-US" sz="1100" dirty="0"/>
              <a:t>Compliance &amp; Risk Assessment </a:t>
            </a:r>
          </a:p>
          <a:p>
            <a:pPr marL="171450" indent="-171450">
              <a:buFont typeface="Arial" panose="020B0604020202020204" pitchFamily="34" charset="0"/>
              <a:buChar char="•"/>
            </a:pPr>
            <a:r>
              <a:rPr lang="en-US" sz="1100" dirty="0"/>
              <a:t>Travel and Tourism consultancy</a:t>
            </a:r>
          </a:p>
          <a:p>
            <a:pPr marL="171450" indent="-171450">
              <a:buFont typeface="Arial" panose="020B0604020202020204" pitchFamily="34" charset="0"/>
              <a:buChar char="•"/>
            </a:pPr>
            <a:r>
              <a:rPr lang="en-US" sz="1100" dirty="0"/>
              <a:t>Stakeholder Engagement</a:t>
            </a:r>
          </a:p>
          <a:p>
            <a:pPr marL="171450" indent="-171450">
              <a:buFont typeface="Arial" panose="020B0604020202020204" pitchFamily="34" charset="0"/>
              <a:buChar char="•"/>
            </a:pPr>
            <a:r>
              <a:rPr lang="en-US" sz="1100" dirty="0"/>
              <a:t>Research &amp; Analysis</a:t>
            </a:r>
          </a:p>
          <a:p>
            <a:pPr marL="171450" indent="-171450">
              <a:buFont typeface="Arial" panose="020B0604020202020204" pitchFamily="34" charset="0"/>
              <a:buChar char="•"/>
            </a:pPr>
            <a:r>
              <a:rPr lang="en-US" sz="1100" dirty="0"/>
              <a:t>Business Continuity Management</a:t>
            </a:r>
          </a:p>
        </p:txBody>
      </p:sp>
      <p:sp>
        <p:nvSpPr>
          <p:cNvPr id="6" name="TextBox 5">
            <a:extLst>
              <a:ext uri="{FF2B5EF4-FFF2-40B4-BE49-F238E27FC236}">
                <a16:creationId xmlns:a16="http://schemas.microsoft.com/office/drawing/2014/main" id="{4D477E4E-24A0-DBE9-8626-9F1FE43D0624}"/>
              </a:ext>
            </a:extLst>
          </p:cNvPr>
          <p:cNvSpPr txBox="1"/>
          <p:nvPr/>
        </p:nvSpPr>
        <p:spPr>
          <a:xfrm>
            <a:off x="3429791" y="2516428"/>
            <a:ext cx="2177962" cy="1277273"/>
          </a:xfrm>
          <a:prstGeom prst="rect">
            <a:avLst/>
          </a:prstGeom>
          <a:noFill/>
        </p:spPr>
        <p:txBody>
          <a:bodyPr wrap="square" rtlCol="0">
            <a:spAutoFit/>
          </a:bodyPr>
          <a:lstStyle/>
          <a:p>
            <a:pPr marL="171450" indent="-171450">
              <a:buFont typeface="Arial" panose="020B0604020202020204" pitchFamily="34" charset="0"/>
              <a:buChar char="•"/>
            </a:pPr>
            <a:r>
              <a:rPr lang="en-US" sz="1100" dirty="0"/>
              <a:t>Public Health Regulatory</a:t>
            </a:r>
          </a:p>
          <a:p>
            <a:pPr marL="171450" indent="-171450">
              <a:buFont typeface="Arial" panose="020B0604020202020204" pitchFamily="34" charset="0"/>
              <a:buChar char="•"/>
            </a:pPr>
            <a:r>
              <a:rPr lang="en-US" sz="1100" dirty="0"/>
              <a:t>Travel and Tourism Management</a:t>
            </a:r>
          </a:p>
          <a:p>
            <a:pPr marL="171450" indent="-171450">
              <a:buFont typeface="Arial" panose="020B0604020202020204" pitchFamily="34" charset="0"/>
              <a:buChar char="•"/>
            </a:pPr>
            <a:r>
              <a:rPr lang="en-US" sz="1100" dirty="0"/>
              <a:t>Hospitality Management</a:t>
            </a:r>
          </a:p>
          <a:p>
            <a:pPr marL="171450" indent="-171450">
              <a:buFont typeface="Arial" panose="020B0604020202020204" pitchFamily="34" charset="0"/>
              <a:buChar char="•"/>
            </a:pPr>
            <a:r>
              <a:rPr lang="en-US" sz="1100" dirty="0"/>
              <a:t>Stock Market</a:t>
            </a:r>
          </a:p>
          <a:p>
            <a:pPr marL="171450" indent="-171450">
              <a:buFont typeface="Arial" panose="020B0604020202020204" pitchFamily="34" charset="0"/>
              <a:buChar char="•"/>
            </a:pPr>
            <a:r>
              <a:rPr lang="en-US" sz="1100" dirty="0"/>
              <a:t>Communications and Information Technology</a:t>
            </a:r>
          </a:p>
        </p:txBody>
      </p:sp>
      <p:sp>
        <p:nvSpPr>
          <p:cNvPr id="8" name="TextBox 7">
            <a:extLst>
              <a:ext uri="{FF2B5EF4-FFF2-40B4-BE49-F238E27FC236}">
                <a16:creationId xmlns:a16="http://schemas.microsoft.com/office/drawing/2014/main" id="{E21308BC-A874-FE67-6459-AB92E16D5AAD}"/>
              </a:ext>
            </a:extLst>
          </p:cNvPr>
          <p:cNvSpPr txBox="1"/>
          <p:nvPr/>
        </p:nvSpPr>
        <p:spPr>
          <a:xfrm>
            <a:off x="3429792" y="4316670"/>
            <a:ext cx="2168530" cy="1277273"/>
          </a:xfrm>
          <a:prstGeom prst="rect">
            <a:avLst/>
          </a:prstGeom>
          <a:noFill/>
        </p:spPr>
        <p:txBody>
          <a:bodyPr wrap="square" rtlCol="0">
            <a:spAutoFit/>
          </a:bodyPr>
          <a:lstStyle/>
          <a:p>
            <a:pPr marL="171450" indent="-171450">
              <a:buFont typeface="Arial" panose="020B0604020202020204" pitchFamily="34" charset="0"/>
              <a:buChar char="•"/>
            </a:pPr>
            <a:r>
              <a:rPr lang="en-US" sz="1100" dirty="0"/>
              <a:t>ISO 9001:2015 Lead Auditor</a:t>
            </a:r>
          </a:p>
          <a:p>
            <a:pPr marL="171450" indent="-171450">
              <a:buFont typeface="Arial" panose="020B0604020202020204" pitchFamily="34" charset="0"/>
              <a:buChar char="•"/>
            </a:pPr>
            <a:r>
              <a:rPr lang="en-US" sz="1100" dirty="0"/>
              <a:t>ISO 23592:2021 Lead Implementer</a:t>
            </a:r>
          </a:p>
          <a:p>
            <a:pPr marL="171450" indent="-171450">
              <a:buFont typeface="Arial" panose="020B0604020202020204" pitchFamily="34" charset="0"/>
              <a:buChar char="•"/>
            </a:pPr>
            <a:r>
              <a:rPr lang="en-US" sz="1100" dirty="0"/>
              <a:t>Certified GRC Auditor (GRCA) - OCEG </a:t>
            </a:r>
          </a:p>
          <a:p>
            <a:pPr marL="171450" indent="-171450">
              <a:buFont typeface="Arial" panose="020B0604020202020204" pitchFamily="34" charset="0"/>
              <a:buChar char="•"/>
            </a:pPr>
            <a:r>
              <a:rPr lang="en-US" sz="1100" dirty="0"/>
              <a:t>Certified GRC Professional (GRCP) – OCEG</a:t>
            </a:r>
          </a:p>
        </p:txBody>
      </p:sp>
      <p:sp>
        <p:nvSpPr>
          <p:cNvPr id="10" name="TextBox 9">
            <a:extLst>
              <a:ext uri="{FF2B5EF4-FFF2-40B4-BE49-F238E27FC236}">
                <a16:creationId xmlns:a16="http://schemas.microsoft.com/office/drawing/2014/main" id="{3B63774E-4338-5284-7C0B-2D8C427BC300}"/>
              </a:ext>
            </a:extLst>
          </p:cNvPr>
          <p:cNvSpPr txBox="1"/>
          <p:nvPr/>
        </p:nvSpPr>
        <p:spPr>
          <a:xfrm>
            <a:off x="5959110" y="3269280"/>
            <a:ext cx="6112328" cy="3118803"/>
          </a:xfrm>
          <a:prstGeom prst="rect">
            <a:avLst/>
          </a:prstGeom>
          <a:noFill/>
        </p:spPr>
        <p:txBody>
          <a:bodyPr wrap="square">
            <a:spAutoFit/>
          </a:bodyPr>
          <a:lstStyle/>
          <a:p>
            <a:pPr algn="l">
              <a:spcBef>
                <a:spcPts val="450"/>
              </a:spcBef>
              <a:spcAft>
                <a:spcPts val="750"/>
              </a:spcAft>
              <a:buNone/>
            </a:pPr>
            <a:r>
              <a:rPr lang="en-US" sz="1000" b="1" dirty="0">
                <a:solidFill>
                  <a:srgbClr val="3C3D3E"/>
                </a:solidFill>
                <a:latin typeface="Arial"/>
                <a:cs typeface="+mn-cs"/>
              </a:rPr>
              <a:t>Key Responsibilities and Achievements:</a:t>
            </a:r>
          </a:p>
          <a:p>
            <a:pPr marL="0" algn="just" defTabSz="990522">
              <a:spcBef>
                <a:spcPts val="0"/>
              </a:spcBef>
              <a:spcAft>
                <a:spcPts val="0"/>
              </a:spcAft>
              <a:defRPr/>
            </a:pPr>
            <a:r>
              <a:rPr lang="en-US" sz="1000" b="1" dirty="0">
                <a:solidFill>
                  <a:srgbClr val="3C3D3E"/>
                </a:solidFill>
                <a:latin typeface="Arial"/>
              </a:rPr>
              <a:t>ISO 22301:2019 Business Continuity Management System (BCMS) Implementation – Ministry of Public Health – Doha, Qatar (ongoing)</a:t>
            </a:r>
          </a:p>
          <a:p>
            <a:pPr marL="171450" indent="-171450" algn="just" defTabSz="990522">
              <a:spcBef>
                <a:spcPts val="0"/>
              </a:spcBef>
              <a:spcAft>
                <a:spcPts val="0"/>
              </a:spcAft>
              <a:buFont typeface="Arial" panose="020B0604020202020204" pitchFamily="34" charset="0"/>
              <a:buChar char="•"/>
              <a:defRPr/>
            </a:pPr>
            <a:r>
              <a:rPr lang="en-US" sz="1000" b="0" dirty="0">
                <a:solidFill>
                  <a:srgbClr val="3C3D3E"/>
                </a:solidFill>
                <a:latin typeface="Arial"/>
              </a:rPr>
              <a:t>Support in the BCMS implementation initiative, conducting a comprehensive gap assessment to evaluate current continuity maturity and identify key improvement areas, followed by delivery of targeted awareness workshops to strengthen organizational resilience.</a:t>
            </a:r>
          </a:p>
          <a:p>
            <a:pPr marL="171450" indent="-171450" algn="just" defTabSz="990522">
              <a:spcBef>
                <a:spcPts val="0"/>
              </a:spcBef>
              <a:spcAft>
                <a:spcPts val="0"/>
              </a:spcAft>
              <a:buFont typeface="Arial" panose="020B0604020202020204" pitchFamily="34" charset="0"/>
              <a:buChar char="•"/>
              <a:defRPr/>
            </a:pPr>
            <a:r>
              <a:rPr lang="en-US" sz="1000" b="0" dirty="0">
                <a:solidFill>
                  <a:srgbClr val="3C3D3E"/>
                </a:solidFill>
                <a:latin typeface="Arial"/>
              </a:rPr>
              <a:t>Support in developing the BCMS framework policy and executed Business Impact Analysis (BIA) across 25 departments, identifying critical functions, dependencies, and recovery priorities.</a:t>
            </a:r>
          </a:p>
          <a:p>
            <a:pPr marL="171450" indent="-171450" algn="just" defTabSz="990522">
              <a:spcBef>
                <a:spcPts val="0"/>
              </a:spcBef>
              <a:spcAft>
                <a:spcPts val="0"/>
              </a:spcAft>
              <a:buFont typeface="Arial" panose="020B0604020202020204" pitchFamily="34" charset="0"/>
              <a:buChar char="•"/>
              <a:defRPr/>
            </a:pPr>
            <a:r>
              <a:rPr lang="en-US" sz="1000" b="0" dirty="0">
                <a:solidFill>
                  <a:srgbClr val="3C3D3E"/>
                </a:solidFill>
                <a:latin typeface="Arial"/>
              </a:rPr>
              <a:t>Conducting risk assessments for critical processes to identify potential threats and enhance continuity readiness across departments.</a:t>
            </a:r>
          </a:p>
          <a:p>
            <a:pPr marL="171450" indent="-171450" algn="just" defTabSz="990522">
              <a:spcBef>
                <a:spcPts val="0"/>
              </a:spcBef>
              <a:spcAft>
                <a:spcPts val="0"/>
              </a:spcAft>
              <a:buFont typeface="Arial" panose="020B0604020202020204" pitchFamily="34" charset="0"/>
              <a:buChar char="•"/>
              <a:defRPr/>
            </a:pPr>
            <a:r>
              <a:rPr lang="en-US" sz="1000" b="0" dirty="0">
                <a:solidFill>
                  <a:srgbClr val="3C3D3E"/>
                </a:solidFill>
                <a:latin typeface="Arial"/>
              </a:rPr>
              <a:t>Developing Business Continuity Plans (BCPs) aligned with BIA and risk assessment outputs and delivering training and awareness sessions to support effective BCMS implementation across the Ministry.</a:t>
            </a:r>
          </a:p>
          <a:p>
            <a:pPr marL="0" algn="just" defTabSz="990522">
              <a:spcBef>
                <a:spcPts val="0"/>
              </a:spcBef>
              <a:spcAft>
                <a:spcPts val="0"/>
              </a:spcAft>
              <a:defRPr/>
            </a:pPr>
            <a:endParaRPr lang="en-US" sz="1000" b="0" dirty="0">
              <a:solidFill>
                <a:srgbClr val="3C3D3E"/>
              </a:solidFill>
              <a:latin typeface="Arial"/>
            </a:endParaRPr>
          </a:p>
          <a:p>
            <a:pPr marL="0" algn="just" defTabSz="990522">
              <a:spcBef>
                <a:spcPts val="0"/>
              </a:spcBef>
              <a:spcAft>
                <a:spcPts val="0"/>
              </a:spcAft>
              <a:defRPr/>
            </a:pPr>
            <a:r>
              <a:rPr lang="en-US" sz="1000" b="1" dirty="0">
                <a:solidFill>
                  <a:srgbClr val="3C3D3E"/>
                </a:solidFill>
                <a:latin typeface="Arial"/>
              </a:rPr>
              <a:t>ISO 9001:2015 QMS implementation at the Ministry of Communications and Information Technology, Doha.  </a:t>
            </a:r>
          </a:p>
          <a:p>
            <a:pPr marL="171450" indent="-171450" algn="just" defTabSz="990522">
              <a:spcBef>
                <a:spcPts val="0"/>
              </a:spcBef>
              <a:spcAft>
                <a:spcPts val="0"/>
              </a:spcAft>
              <a:buFont typeface="Arial" panose="020B0604020202020204" pitchFamily="34" charset="0"/>
              <a:buChar char="•"/>
              <a:defRPr/>
            </a:pPr>
            <a:r>
              <a:rPr lang="en-US" sz="1000" b="0" dirty="0">
                <a:solidFill>
                  <a:srgbClr val="3C3D3E"/>
                </a:solidFill>
                <a:latin typeface="Arial"/>
              </a:rPr>
              <a:t>Led the end-to-end implementation of the ISO 9001:2015 Quality Management System, conducting a comprehensive governance, risk, and internal controls gap assessment that identified more than 30 non-conformities, control deficiencies, and potential fraud risk exposures.</a:t>
            </a:r>
          </a:p>
        </p:txBody>
      </p:sp>
      <p:pic>
        <p:nvPicPr>
          <p:cNvPr id="12" name="Picture 11">
            <a:extLst>
              <a:ext uri="{FF2B5EF4-FFF2-40B4-BE49-F238E27FC236}">
                <a16:creationId xmlns:a16="http://schemas.microsoft.com/office/drawing/2014/main" id="{D83A0AE2-76A5-91A2-75E0-FCF2F5D753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flipV="1">
            <a:off x="1261030" y="1308215"/>
            <a:ext cx="1276645" cy="1537985"/>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617699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0C42E6-8F9A-26E6-D282-CA62784FFA1E}"/>
            </a:ext>
          </a:extLst>
        </p:cNvPr>
        <p:cNvGrpSpPr/>
        <p:nvPr/>
      </p:nvGrpSpPr>
      <p:grpSpPr>
        <a:xfrm>
          <a:off x="0" y="0"/>
          <a:ext cx="0" cy="0"/>
          <a:chOff x="0" y="0"/>
          <a:chExt cx="0" cy="0"/>
        </a:xfrm>
      </p:grpSpPr>
      <p:grpSp>
        <p:nvGrpSpPr>
          <p:cNvPr id="33" name="Group 32">
            <a:extLst>
              <a:ext uri="{FF2B5EF4-FFF2-40B4-BE49-F238E27FC236}">
                <a16:creationId xmlns:a16="http://schemas.microsoft.com/office/drawing/2014/main" id="{42DA4225-43B0-EA3A-9D4E-336B7A7A9A8C}"/>
              </a:ext>
            </a:extLst>
          </p:cNvPr>
          <p:cNvGrpSpPr/>
          <p:nvPr/>
        </p:nvGrpSpPr>
        <p:grpSpPr>
          <a:xfrm>
            <a:off x="1005821" y="1174750"/>
            <a:ext cx="1721292" cy="1764000"/>
            <a:chOff x="748249" y="5668749"/>
            <a:chExt cx="643498" cy="668084"/>
          </a:xfrm>
        </p:grpSpPr>
        <p:sp>
          <p:nvSpPr>
            <p:cNvPr id="36" name="Freeform: Shape 35">
              <a:extLst>
                <a:ext uri="{FF2B5EF4-FFF2-40B4-BE49-F238E27FC236}">
                  <a16:creationId xmlns:a16="http://schemas.microsoft.com/office/drawing/2014/main" id="{C5D1A378-4231-939F-E772-A6B1C0B5526C}"/>
                </a:ext>
              </a:extLst>
            </p:cNvPr>
            <p:cNvSpPr/>
            <p:nvPr/>
          </p:nvSpPr>
          <p:spPr>
            <a:xfrm>
              <a:off x="772838" y="5668749"/>
              <a:ext cx="618909" cy="334042"/>
            </a:xfrm>
            <a:custGeom>
              <a:avLst/>
              <a:gdLst>
                <a:gd name="connsiteX0" fmla="*/ 1609891 w 1681679"/>
                <a:gd name="connsiteY0" fmla="*/ 554398 h 907648"/>
                <a:gd name="connsiteX1" fmla="*/ 1415141 w 1681679"/>
                <a:gd name="connsiteY1" fmla="*/ 265827 h 907648"/>
                <a:gd name="connsiteX2" fmla="*/ 1126569 w 1681679"/>
                <a:gd name="connsiteY2" fmla="*/ 71077 h 907648"/>
                <a:gd name="connsiteX3" fmla="*/ 773316 w 1681679"/>
                <a:gd name="connsiteY3" fmla="*/ 0 h 907648"/>
                <a:gd name="connsiteX4" fmla="*/ 773316 w 1681679"/>
                <a:gd name="connsiteY4" fmla="*/ 93110 h 907648"/>
                <a:gd name="connsiteX5" fmla="*/ 0 w 1681679"/>
                <a:gd name="connsiteY5" fmla="*/ 904805 h 907648"/>
                <a:gd name="connsiteX6" fmla="*/ 774027 w 1681679"/>
                <a:gd name="connsiteY6" fmla="*/ 133624 h 907648"/>
                <a:gd name="connsiteX7" fmla="*/ 774027 w 1681679"/>
                <a:gd name="connsiteY7" fmla="*/ 133624 h 907648"/>
                <a:gd name="connsiteX8" fmla="*/ 1548054 w 1681679"/>
                <a:gd name="connsiteY8" fmla="*/ 907648 h 907648"/>
                <a:gd name="connsiteX9" fmla="*/ 1681679 w 1681679"/>
                <a:gd name="connsiteY9" fmla="*/ 907648 h 907648"/>
                <a:gd name="connsiteX10" fmla="*/ 1610602 w 1681679"/>
                <a:gd name="connsiteY10" fmla="*/ 554398 h 907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81679" h="907648">
                  <a:moveTo>
                    <a:pt x="1609891" y="554398"/>
                  </a:moveTo>
                  <a:cubicBezTo>
                    <a:pt x="1564402" y="446361"/>
                    <a:pt x="1499012" y="348986"/>
                    <a:pt x="1415141" y="265827"/>
                  </a:cubicBezTo>
                  <a:cubicBezTo>
                    <a:pt x="1331270" y="182667"/>
                    <a:pt x="1234605" y="117276"/>
                    <a:pt x="1126569" y="71077"/>
                  </a:cubicBezTo>
                  <a:cubicBezTo>
                    <a:pt x="1014267" y="23455"/>
                    <a:pt x="895569" y="0"/>
                    <a:pt x="773316" y="0"/>
                  </a:cubicBezTo>
                  <a:lnTo>
                    <a:pt x="773316" y="93110"/>
                  </a:lnTo>
                  <a:cubicBezTo>
                    <a:pt x="347566" y="93110"/>
                    <a:pt x="1422" y="456312"/>
                    <a:pt x="0" y="904805"/>
                  </a:cubicBezTo>
                  <a:cubicBezTo>
                    <a:pt x="1422" y="478346"/>
                    <a:pt x="347566" y="133624"/>
                    <a:pt x="774027" y="133624"/>
                  </a:cubicBezTo>
                  <a:lnTo>
                    <a:pt x="774027" y="133624"/>
                  </a:lnTo>
                  <a:cubicBezTo>
                    <a:pt x="1201199" y="133624"/>
                    <a:pt x="1548054" y="480478"/>
                    <a:pt x="1548054" y="907648"/>
                  </a:cubicBezTo>
                  <a:lnTo>
                    <a:pt x="1681679" y="907648"/>
                  </a:lnTo>
                  <a:cubicBezTo>
                    <a:pt x="1681679" y="785397"/>
                    <a:pt x="1657513" y="666699"/>
                    <a:pt x="1610602" y="554398"/>
                  </a:cubicBezTo>
                  <a:close/>
                </a:path>
              </a:pathLst>
            </a:custGeom>
            <a:solidFill>
              <a:schemeClr val="accent2"/>
            </a:solidFill>
            <a:ln w="7086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dirty="0">
                <a:ln>
                  <a:noFill/>
                </a:ln>
                <a:solidFill>
                  <a:srgbClr val="101820"/>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37" name="Freeform: Shape 36">
              <a:extLst>
                <a:ext uri="{FF2B5EF4-FFF2-40B4-BE49-F238E27FC236}">
                  <a16:creationId xmlns:a16="http://schemas.microsoft.com/office/drawing/2014/main" id="{198A2C34-AF28-EA36-0E3E-6F29C1424E2D}"/>
                </a:ext>
              </a:extLst>
            </p:cNvPr>
            <p:cNvSpPr/>
            <p:nvPr/>
          </p:nvSpPr>
          <p:spPr>
            <a:xfrm>
              <a:off x="748249" y="6002791"/>
              <a:ext cx="618908" cy="334042"/>
            </a:xfrm>
            <a:custGeom>
              <a:avLst/>
              <a:gdLst>
                <a:gd name="connsiteX0" fmla="*/ 71077 w 1681678"/>
                <a:gd name="connsiteY0" fmla="*/ 353251 h 907648"/>
                <a:gd name="connsiteX1" fmla="*/ 265828 w 1681678"/>
                <a:gd name="connsiteY1" fmla="*/ 641822 h 907648"/>
                <a:gd name="connsiteX2" fmla="*/ 554400 w 1681678"/>
                <a:gd name="connsiteY2" fmla="*/ 836572 h 907648"/>
                <a:gd name="connsiteX3" fmla="*/ 907652 w 1681678"/>
                <a:gd name="connsiteY3" fmla="*/ 907648 h 907648"/>
                <a:gd name="connsiteX4" fmla="*/ 907652 w 1681678"/>
                <a:gd name="connsiteY4" fmla="*/ 814538 h 907648"/>
                <a:gd name="connsiteX5" fmla="*/ 1681679 w 1681678"/>
                <a:gd name="connsiteY5" fmla="*/ 2843 h 907648"/>
                <a:gd name="connsiteX6" fmla="*/ 907652 w 1681678"/>
                <a:gd name="connsiteY6" fmla="*/ 774024 h 907648"/>
                <a:gd name="connsiteX7" fmla="*/ 907652 w 1681678"/>
                <a:gd name="connsiteY7" fmla="*/ 774024 h 907648"/>
                <a:gd name="connsiteX8" fmla="*/ 133625 w 1681678"/>
                <a:gd name="connsiteY8" fmla="*/ 0 h 907648"/>
                <a:gd name="connsiteX9" fmla="*/ 0 w 1681678"/>
                <a:gd name="connsiteY9" fmla="*/ 0 h 907648"/>
                <a:gd name="connsiteX10" fmla="*/ 71077 w 1681678"/>
                <a:gd name="connsiteY10" fmla="*/ 353251 h 907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81678" h="907648">
                  <a:moveTo>
                    <a:pt x="71077" y="353251"/>
                  </a:moveTo>
                  <a:cubicBezTo>
                    <a:pt x="116566" y="461287"/>
                    <a:pt x="181957" y="558662"/>
                    <a:pt x="265828" y="641822"/>
                  </a:cubicBezTo>
                  <a:cubicBezTo>
                    <a:pt x="349698" y="724981"/>
                    <a:pt x="446363" y="790372"/>
                    <a:pt x="554400" y="836572"/>
                  </a:cubicBezTo>
                  <a:cubicBezTo>
                    <a:pt x="666701" y="884193"/>
                    <a:pt x="785400" y="907648"/>
                    <a:pt x="907652" y="907648"/>
                  </a:cubicBezTo>
                  <a:lnTo>
                    <a:pt x="907652" y="814538"/>
                  </a:lnTo>
                  <a:cubicBezTo>
                    <a:pt x="1334113" y="814538"/>
                    <a:pt x="1680257" y="451337"/>
                    <a:pt x="1681679" y="2843"/>
                  </a:cubicBezTo>
                  <a:cubicBezTo>
                    <a:pt x="1680257" y="429303"/>
                    <a:pt x="1334113" y="774024"/>
                    <a:pt x="907652" y="774024"/>
                  </a:cubicBezTo>
                  <a:lnTo>
                    <a:pt x="907652" y="774024"/>
                  </a:lnTo>
                  <a:cubicBezTo>
                    <a:pt x="480480" y="774024"/>
                    <a:pt x="133625" y="427170"/>
                    <a:pt x="133625" y="0"/>
                  </a:cubicBezTo>
                  <a:lnTo>
                    <a:pt x="0" y="0"/>
                  </a:lnTo>
                  <a:cubicBezTo>
                    <a:pt x="0" y="122252"/>
                    <a:pt x="24166" y="240950"/>
                    <a:pt x="71077" y="353251"/>
                  </a:cubicBezTo>
                  <a:close/>
                </a:path>
              </a:pathLst>
            </a:custGeom>
            <a:solidFill>
              <a:schemeClr val="accent2"/>
            </a:solidFill>
            <a:ln w="7086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dirty="0">
                <a:ln>
                  <a:noFill/>
                </a:ln>
                <a:solidFill>
                  <a:srgbClr val="101820"/>
                </a:solidFill>
                <a:effectLst/>
                <a:uLnTx/>
                <a:uFillTx/>
                <a:latin typeface="Lato" panose="020F0502020204030203" pitchFamily="34" charset="0"/>
                <a:ea typeface="Lato" panose="020F0502020204030203" pitchFamily="34" charset="0"/>
                <a:cs typeface="Lato" panose="020F0502020204030203" pitchFamily="34" charset="0"/>
              </a:endParaRPr>
            </a:p>
          </p:txBody>
        </p:sp>
      </p:grpSp>
      <p:sp>
        <p:nvSpPr>
          <p:cNvPr id="70" name="Rectangle 69">
            <a:extLst>
              <a:ext uri="{FF2B5EF4-FFF2-40B4-BE49-F238E27FC236}">
                <a16:creationId xmlns:a16="http://schemas.microsoft.com/office/drawing/2014/main" id="{E5EA4BE3-FA44-BB72-8856-4BC006B59ADA}"/>
              </a:ext>
            </a:extLst>
          </p:cNvPr>
          <p:cNvSpPr>
            <a:spLocks/>
          </p:cNvSpPr>
          <p:nvPr/>
        </p:nvSpPr>
        <p:spPr>
          <a:xfrm>
            <a:off x="3429791" y="233878"/>
            <a:ext cx="1651000" cy="153888"/>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US" sz="1000" b="1" i="0" u="none" strike="noStrike" kern="1200" cap="none" spc="0" normalizeH="0" baseline="0" noProof="0" dirty="0">
                <a:ln>
                  <a:noFill/>
                </a:ln>
                <a:solidFill>
                  <a:schemeClr val="accent1"/>
                </a:solidFill>
                <a:effectLst/>
                <a:uLnTx/>
                <a:uFillTx/>
                <a:latin typeface="Lato" panose="020F0502020204030203" pitchFamily="34" charset="0"/>
                <a:ea typeface="Lato" panose="020F0502020204030203" pitchFamily="34" charset="0"/>
                <a:cs typeface="Lato" panose="020F0502020204030203" pitchFamily="34" charset="0"/>
              </a:rPr>
              <a:t>AREAS OF EXPERTISE</a:t>
            </a:r>
          </a:p>
        </p:txBody>
      </p:sp>
      <p:sp>
        <p:nvSpPr>
          <p:cNvPr id="95" name="Rectangle 94">
            <a:extLst>
              <a:ext uri="{FF2B5EF4-FFF2-40B4-BE49-F238E27FC236}">
                <a16:creationId xmlns:a16="http://schemas.microsoft.com/office/drawing/2014/main" id="{36840DC6-3362-A0F3-38B2-0C399FA7F0DF}"/>
              </a:ext>
            </a:extLst>
          </p:cNvPr>
          <p:cNvSpPr>
            <a:spLocks/>
          </p:cNvSpPr>
          <p:nvPr/>
        </p:nvSpPr>
        <p:spPr>
          <a:xfrm>
            <a:off x="3429791" y="503329"/>
            <a:ext cx="1760865" cy="28686"/>
          </a:xfrm>
          <a:prstGeom prst="rect">
            <a:avLst/>
          </a:prstGeom>
          <a:gradFill>
            <a:gsLst>
              <a:gs pos="0">
                <a:schemeClr val="accent1"/>
              </a:gs>
              <a:gs pos="81000">
                <a:schemeClr val="accent2">
                  <a:alpha val="0"/>
                </a:schemeClr>
              </a:gs>
            </a:gsLst>
            <a:lin ang="0" scaled="0"/>
          </a:gradFill>
        </p:spPr>
        <p:txBody>
          <a:bodyPr wrap="square" rtlCol="0" anchor="ctr">
            <a:noAutofit/>
          </a:bodyPr>
          <a:lstStyle/>
          <a:p>
            <a:pPr defTabSz="457178"/>
            <a:endParaRPr lang="ar-AE" kern="0">
              <a:solidFill>
                <a:srgbClr val="3C3D3E"/>
              </a:solidFill>
              <a:latin typeface="Lato" panose="020F0502020204030203" pitchFamily="34" charset="0"/>
              <a:ea typeface="Lato" panose="020F0502020204030203" pitchFamily="34" charset="0"/>
            </a:endParaRPr>
          </a:p>
        </p:txBody>
      </p:sp>
      <p:sp>
        <p:nvSpPr>
          <p:cNvPr id="103" name="Rectangle 102">
            <a:extLst>
              <a:ext uri="{FF2B5EF4-FFF2-40B4-BE49-F238E27FC236}">
                <a16:creationId xmlns:a16="http://schemas.microsoft.com/office/drawing/2014/main" id="{31E0C51D-5442-E1F8-A39E-04ED8B3C5EA8}"/>
              </a:ext>
            </a:extLst>
          </p:cNvPr>
          <p:cNvSpPr>
            <a:spLocks/>
          </p:cNvSpPr>
          <p:nvPr/>
        </p:nvSpPr>
        <p:spPr>
          <a:xfrm>
            <a:off x="3429791" y="2439874"/>
            <a:ext cx="1760865" cy="28686"/>
          </a:xfrm>
          <a:prstGeom prst="rect">
            <a:avLst/>
          </a:prstGeom>
          <a:gradFill>
            <a:gsLst>
              <a:gs pos="0">
                <a:schemeClr val="accent1"/>
              </a:gs>
              <a:gs pos="81000">
                <a:schemeClr val="accent2">
                  <a:alpha val="0"/>
                </a:schemeClr>
              </a:gs>
            </a:gsLst>
            <a:lin ang="0" scaled="0"/>
          </a:gradFill>
        </p:spPr>
        <p:txBody>
          <a:bodyPr wrap="square" rtlCol="0" anchor="ctr">
            <a:noAutofit/>
          </a:bodyPr>
          <a:lstStyle/>
          <a:p>
            <a:pPr defTabSz="457178"/>
            <a:endParaRPr lang="ar-AE" kern="0">
              <a:solidFill>
                <a:srgbClr val="3C3D3E"/>
              </a:solidFill>
              <a:latin typeface="Lato" panose="020F0502020204030203" pitchFamily="34" charset="0"/>
              <a:ea typeface="Lato" panose="020F0502020204030203" pitchFamily="34" charset="0"/>
            </a:endParaRPr>
          </a:p>
        </p:txBody>
      </p:sp>
      <p:sp>
        <p:nvSpPr>
          <p:cNvPr id="108" name="Rectangle 107">
            <a:extLst>
              <a:ext uri="{FF2B5EF4-FFF2-40B4-BE49-F238E27FC236}">
                <a16:creationId xmlns:a16="http://schemas.microsoft.com/office/drawing/2014/main" id="{B858E5C8-E79C-481E-6A08-8CB8B1C24155}"/>
              </a:ext>
            </a:extLst>
          </p:cNvPr>
          <p:cNvSpPr>
            <a:spLocks/>
          </p:cNvSpPr>
          <p:nvPr/>
        </p:nvSpPr>
        <p:spPr>
          <a:xfrm>
            <a:off x="3429791" y="2208326"/>
            <a:ext cx="1651000" cy="153888"/>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US" sz="1000" b="1" i="0" u="none" strike="noStrike" kern="1200" cap="none" spc="0" normalizeH="0" baseline="0" noProof="0" dirty="0">
                <a:ln>
                  <a:noFill/>
                </a:ln>
                <a:solidFill>
                  <a:schemeClr val="accent1"/>
                </a:solidFill>
                <a:effectLst/>
                <a:uLnTx/>
                <a:uFillTx/>
                <a:latin typeface="Lato" panose="020F0502020204030203" pitchFamily="34" charset="0"/>
                <a:ea typeface="Lato" panose="020F0502020204030203" pitchFamily="34" charset="0"/>
                <a:cs typeface="Lato" panose="020F0502020204030203" pitchFamily="34" charset="0"/>
              </a:rPr>
              <a:t>INDUSTRY EXPERTISE</a:t>
            </a:r>
          </a:p>
        </p:txBody>
      </p:sp>
      <p:sp>
        <p:nvSpPr>
          <p:cNvPr id="109" name="Rectangle 108">
            <a:extLst>
              <a:ext uri="{FF2B5EF4-FFF2-40B4-BE49-F238E27FC236}">
                <a16:creationId xmlns:a16="http://schemas.microsoft.com/office/drawing/2014/main" id="{BAFF0BB9-D769-9BB7-2235-097F7B9B108D}"/>
              </a:ext>
            </a:extLst>
          </p:cNvPr>
          <p:cNvSpPr>
            <a:spLocks/>
          </p:cNvSpPr>
          <p:nvPr/>
        </p:nvSpPr>
        <p:spPr>
          <a:xfrm>
            <a:off x="3429791" y="4196607"/>
            <a:ext cx="1760865" cy="28686"/>
          </a:xfrm>
          <a:prstGeom prst="rect">
            <a:avLst/>
          </a:prstGeom>
          <a:gradFill>
            <a:gsLst>
              <a:gs pos="0">
                <a:schemeClr val="accent1"/>
              </a:gs>
              <a:gs pos="81000">
                <a:schemeClr val="accent2">
                  <a:alpha val="0"/>
                </a:schemeClr>
              </a:gs>
            </a:gsLst>
            <a:lin ang="0" scaled="0"/>
          </a:gradFill>
        </p:spPr>
        <p:txBody>
          <a:bodyPr wrap="square" rtlCol="0" anchor="ctr">
            <a:noAutofit/>
          </a:bodyPr>
          <a:lstStyle/>
          <a:p>
            <a:pPr defTabSz="457178"/>
            <a:endParaRPr lang="ar-AE" kern="0">
              <a:solidFill>
                <a:srgbClr val="3C3D3E"/>
              </a:solidFill>
              <a:latin typeface="Lato" panose="020F0502020204030203" pitchFamily="34" charset="0"/>
              <a:ea typeface="Lato" panose="020F0502020204030203" pitchFamily="34" charset="0"/>
            </a:endParaRPr>
          </a:p>
        </p:txBody>
      </p:sp>
      <p:sp>
        <p:nvSpPr>
          <p:cNvPr id="111" name="Rectangle 110">
            <a:extLst>
              <a:ext uri="{FF2B5EF4-FFF2-40B4-BE49-F238E27FC236}">
                <a16:creationId xmlns:a16="http://schemas.microsoft.com/office/drawing/2014/main" id="{62712AA0-8F67-ACE3-E850-CB4D70708D43}"/>
              </a:ext>
            </a:extLst>
          </p:cNvPr>
          <p:cNvSpPr>
            <a:spLocks/>
          </p:cNvSpPr>
          <p:nvPr/>
        </p:nvSpPr>
        <p:spPr>
          <a:xfrm>
            <a:off x="3429791" y="3820434"/>
            <a:ext cx="2468301" cy="307777"/>
          </a:xfrm>
          <a:prstGeom prst="rect">
            <a:avLst/>
          </a:prstGeom>
        </p:spPr>
        <p:txBody>
          <a:bodyPr wrap="square" lIns="0" tIns="0" rIns="0" bIns="0" anchor="b" anchorCtr="0">
            <a:spAutoFit/>
          </a:bodyPr>
          <a:lstStyle/>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US" sz="1000" b="1" i="0" u="none" strike="noStrike" kern="1200" cap="none" spc="0" normalizeH="0" baseline="0" noProof="0" dirty="0">
                <a:ln>
                  <a:noFill/>
                </a:ln>
                <a:solidFill>
                  <a:schemeClr val="accent1"/>
                </a:solidFill>
                <a:effectLst/>
                <a:uLnTx/>
                <a:uFillTx/>
                <a:latin typeface="Lato" panose="020F0502020204030203" pitchFamily="34" charset="0"/>
                <a:ea typeface="Lato" panose="020F0502020204030203" pitchFamily="34" charset="0"/>
                <a:cs typeface="Lato" panose="020F0502020204030203" pitchFamily="34" charset="0"/>
              </a:rPr>
              <a:t>PROFESSIONAL MEMBERSHIPS, CERTIFICATIONS</a:t>
            </a:r>
          </a:p>
        </p:txBody>
      </p:sp>
      <p:sp>
        <p:nvSpPr>
          <p:cNvPr id="114" name="Rectangle 113">
            <a:extLst>
              <a:ext uri="{FF2B5EF4-FFF2-40B4-BE49-F238E27FC236}">
                <a16:creationId xmlns:a16="http://schemas.microsoft.com/office/drawing/2014/main" id="{83D2C63B-DA25-0C01-AE89-956BF5A951C5}"/>
              </a:ext>
            </a:extLst>
          </p:cNvPr>
          <p:cNvSpPr>
            <a:spLocks/>
          </p:cNvSpPr>
          <p:nvPr/>
        </p:nvSpPr>
        <p:spPr>
          <a:xfrm>
            <a:off x="6043871" y="484422"/>
            <a:ext cx="5508000" cy="28686"/>
          </a:xfrm>
          <a:prstGeom prst="rect">
            <a:avLst/>
          </a:prstGeom>
          <a:gradFill>
            <a:gsLst>
              <a:gs pos="0">
                <a:schemeClr val="accent1"/>
              </a:gs>
              <a:gs pos="81000">
                <a:schemeClr val="accent2">
                  <a:alpha val="0"/>
                </a:schemeClr>
              </a:gs>
            </a:gsLst>
            <a:lin ang="0" scaled="0"/>
          </a:gradFill>
        </p:spPr>
        <p:txBody>
          <a:bodyPr wrap="square" rtlCol="0" anchor="ctr">
            <a:noAutofit/>
          </a:bodyPr>
          <a:lstStyle/>
          <a:p>
            <a:pPr defTabSz="457178"/>
            <a:endParaRPr lang="ar-AE" kern="0">
              <a:solidFill>
                <a:srgbClr val="3C3D3E"/>
              </a:solidFill>
              <a:latin typeface="Lato" panose="020F0502020204030203" pitchFamily="34" charset="0"/>
              <a:ea typeface="Lato" panose="020F0502020204030203" pitchFamily="34" charset="0"/>
            </a:endParaRPr>
          </a:p>
        </p:txBody>
      </p:sp>
      <p:sp>
        <p:nvSpPr>
          <p:cNvPr id="115" name="Rectangle 114">
            <a:extLst>
              <a:ext uri="{FF2B5EF4-FFF2-40B4-BE49-F238E27FC236}">
                <a16:creationId xmlns:a16="http://schemas.microsoft.com/office/drawing/2014/main" id="{AC3596D4-56EC-B21C-0CD0-29D0DD9D29A8}"/>
              </a:ext>
            </a:extLst>
          </p:cNvPr>
          <p:cNvSpPr>
            <a:spLocks/>
          </p:cNvSpPr>
          <p:nvPr/>
        </p:nvSpPr>
        <p:spPr>
          <a:xfrm>
            <a:off x="6043871" y="204128"/>
            <a:ext cx="4777740" cy="153888"/>
          </a:xfrm>
          <a:prstGeom prst="rect">
            <a:avLst/>
          </a:prstGeom>
        </p:spPr>
        <p:txBody>
          <a:bodyPr wrap="square" lIns="0" tIns="0" rIns="0" bIns="0">
            <a:spAutoFit/>
          </a:bodyPr>
          <a:lstStyle/>
          <a:p>
            <a:pPr marL="0" marR="0" lvl="0" indent="0" algn="l" defTabSz="914400" eaLnBrk="1" fontAlgn="auto" latinLnBrk="0" hangingPunct="1">
              <a:lnSpc>
                <a:spcPct val="100000"/>
              </a:lnSpc>
              <a:spcBef>
                <a:spcPts val="300"/>
              </a:spcBef>
              <a:spcAft>
                <a:spcPts val="300"/>
              </a:spcAft>
              <a:buClrTx/>
              <a:buSzTx/>
              <a:buFontTx/>
              <a:buNone/>
              <a:tabLst/>
              <a:defRPr/>
            </a:pPr>
            <a:r>
              <a:rPr kumimoji="0" lang="en-US" sz="1000" b="1" i="0" u="none" strike="noStrike" kern="1200" cap="none" spc="0" normalizeH="0" baseline="0" noProof="0" dirty="0">
                <a:ln>
                  <a:noFill/>
                </a:ln>
                <a:solidFill>
                  <a:schemeClr val="accent1"/>
                </a:solidFill>
                <a:effectLst/>
                <a:uLnTx/>
                <a:uFillTx/>
                <a:latin typeface="Lato" panose="020F0502020204030203" pitchFamily="34" charset="0"/>
                <a:ea typeface="Lato" panose="020F0502020204030203" pitchFamily="34" charset="0"/>
                <a:cs typeface="Lato" panose="020F0502020204030203" pitchFamily="34" charset="0"/>
              </a:rPr>
              <a:t>RELEVANT EXPERIENCE (Cont’d)</a:t>
            </a:r>
          </a:p>
        </p:txBody>
      </p:sp>
      <p:sp>
        <p:nvSpPr>
          <p:cNvPr id="4" name="TextBox 3">
            <a:extLst>
              <a:ext uri="{FF2B5EF4-FFF2-40B4-BE49-F238E27FC236}">
                <a16:creationId xmlns:a16="http://schemas.microsoft.com/office/drawing/2014/main" id="{840243DB-65A0-4CB7-8C69-E913D3D2F1F5}"/>
              </a:ext>
            </a:extLst>
          </p:cNvPr>
          <p:cNvSpPr txBox="1"/>
          <p:nvPr/>
        </p:nvSpPr>
        <p:spPr>
          <a:xfrm>
            <a:off x="3396902" y="657131"/>
            <a:ext cx="2534077" cy="1446550"/>
          </a:xfrm>
          <a:prstGeom prst="rect">
            <a:avLst/>
          </a:prstGeom>
          <a:noFill/>
        </p:spPr>
        <p:txBody>
          <a:bodyPr wrap="square" rtlCol="0">
            <a:spAutoFit/>
          </a:bodyPr>
          <a:lstStyle/>
          <a:p>
            <a:pPr marL="171450" indent="-171450">
              <a:buFont typeface="Arial" panose="020B0604020202020204" pitchFamily="34" charset="0"/>
              <a:buChar char="•"/>
            </a:pPr>
            <a:r>
              <a:rPr lang="en-US" sz="1100" dirty="0"/>
              <a:t>Internal Audit</a:t>
            </a:r>
          </a:p>
          <a:p>
            <a:pPr marL="171450" indent="-171450">
              <a:buFont typeface="Arial" panose="020B0604020202020204" pitchFamily="34" charset="0"/>
              <a:buChar char="•"/>
            </a:pPr>
            <a:r>
              <a:rPr lang="en-US" sz="1100" dirty="0"/>
              <a:t>Quality Assurance</a:t>
            </a:r>
          </a:p>
          <a:p>
            <a:pPr marL="171450" indent="-171450">
              <a:buFont typeface="Arial" panose="020B0604020202020204" pitchFamily="34" charset="0"/>
              <a:buChar char="•"/>
            </a:pPr>
            <a:r>
              <a:rPr lang="en-US" sz="1100" dirty="0"/>
              <a:t>Quality Management Systems</a:t>
            </a:r>
          </a:p>
          <a:p>
            <a:pPr marL="171450" indent="-171450">
              <a:buFont typeface="Arial" panose="020B0604020202020204" pitchFamily="34" charset="0"/>
              <a:buChar char="•"/>
            </a:pPr>
            <a:r>
              <a:rPr lang="en-US" sz="1100" dirty="0"/>
              <a:t>Compliance &amp; Risk Assessment </a:t>
            </a:r>
          </a:p>
          <a:p>
            <a:pPr marL="171450" indent="-171450">
              <a:buFont typeface="Arial" panose="020B0604020202020204" pitchFamily="34" charset="0"/>
              <a:buChar char="•"/>
            </a:pPr>
            <a:r>
              <a:rPr lang="en-US" sz="1100" dirty="0"/>
              <a:t>Travel and Tourism consultancy</a:t>
            </a:r>
          </a:p>
          <a:p>
            <a:pPr marL="171450" indent="-171450">
              <a:buFont typeface="Arial" panose="020B0604020202020204" pitchFamily="34" charset="0"/>
              <a:buChar char="•"/>
            </a:pPr>
            <a:r>
              <a:rPr lang="en-US" sz="1100" dirty="0"/>
              <a:t>Stakeholder Engagement</a:t>
            </a:r>
          </a:p>
          <a:p>
            <a:pPr marL="171450" indent="-171450">
              <a:buFont typeface="Arial" panose="020B0604020202020204" pitchFamily="34" charset="0"/>
              <a:buChar char="•"/>
            </a:pPr>
            <a:r>
              <a:rPr lang="en-US" sz="1100" dirty="0"/>
              <a:t>Research &amp; Analysis</a:t>
            </a:r>
          </a:p>
          <a:p>
            <a:pPr marL="171450" indent="-171450">
              <a:buFont typeface="Arial" panose="020B0604020202020204" pitchFamily="34" charset="0"/>
              <a:buChar char="•"/>
            </a:pPr>
            <a:r>
              <a:rPr lang="en-US" sz="1100" dirty="0"/>
              <a:t>Business Continuity Management</a:t>
            </a:r>
          </a:p>
        </p:txBody>
      </p:sp>
      <p:sp>
        <p:nvSpPr>
          <p:cNvPr id="6" name="TextBox 5">
            <a:extLst>
              <a:ext uri="{FF2B5EF4-FFF2-40B4-BE49-F238E27FC236}">
                <a16:creationId xmlns:a16="http://schemas.microsoft.com/office/drawing/2014/main" id="{3DA448E4-8F0A-C095-4B4B-6C862548439E}"/>
              </a:ext>
            </a:extLst>
          </p:cNvPr>
          <p:cNvSpPr txBox="1"/>
          <p:nvPr/>
        </p:nvSpPr>
        <p:spPr>
          <a:xfrm>
            <a:off x="3429791" y="2516428"/>
            <a:ext cx="2177962" cy="1277273"/>
          </a:xfrm>
          <a:prstGeom prst="rect">
            <a:avLst/>
          </a:prstGeom>
          <a:noFill/>
        </p:spPr>
        <p:txBody>
          <a:bodyPr wrap="square" rtlCol="0">
            <a:spAutoFit/>
          </a:bodyPr>
          <a:lstStyle/>
          <a:p>
            <a:pPr marL="171450" indent="-171450">
              <a:buFont typeface="Arial" panose="020B0604020202020204" pitchFamily="34" charset="0"/>
              <a:buChar char="•"/>
            </a:pPr>
            <a:r>
              <a:rPr lang="en-US" sz="1100" dirty="0"/>
              <a:t>Public Health Regulatory</a:t>
            </a:r>
          </a:p>
          <a:p>
            <a:pPr marL="171450" indent="-171450">
              <a:buFont typeface="Arial" panose="020B0604020202020204" pitchFamily="34" charset="0"/>
              <a:buChar char="•"/>
            </a:pPr>
            <a:r>
              <a:rPr lang="en-US" sz="1100" dirty="0"/>
              <a:t>Travel and Tourism Management</a:t>
            </a:r>
          </a:p>
          <a:p>
            <a:pPr marL="171450" indent="-171450">
              <a:buFont typeface="Arial" panose="020B0604020202020204" pitchFamily="34" charset="0"/>
              <a:buChar char="•"/>
            </a:pPr>
            <a:r>
              <a:rPr lang="en-US" sz="1100" dirty="0"/>
              <a:t>Hospitality Management</a:t>
            </a:r>
          </a:p>
          <a:p>
            <a:pPr marL="171450" indent="-171450">
              <a:buFont typeface="Arial" panose="020B0604020202020204" pitchFamily="34" charset="0"/>
              <a:buChar char="•"/>
            </a:pPr>
            <a:r>
              <a:rPr lang="en-US" sz="1100" dirty="0"/>
              <a:t>Stock Market</a:t>
            </a:r>
          </a:p>
          <a:p>
            <a:pPr marL="171450" indent="-171450">
              <a:buFont typeface="Arial" panose="020B0604020202020204" pitchFamily="34" charset="0"/>
              <a:buChar char="•"/>
            </a:pPr>
            <a:r>
              <a:rPr lang="en-US" sz="1100" dirty="0"/>
              <a:t>Communications and Information Technology</a:t>
            </a:r>
          </a:p>
        </p:txBody>
      </p:sp>
      <p:sp>
        <p:nvSpPr>
          <p:cNvPr id="8" name="TextBox 7">
            <a:extLst>
              <a:ext uri="{FF2B5EF4-FFF2-40B4-BE49-F238E27FC236}">
                <a16:creationId xmlns:a16="http://schemas.microsoft.com/office/drawing/2014/main" id="{CB496B1D-1C9F-895E-D08C-738009F64EBF}"/>
              </a:ext>
            </a:extLst>
          </p:cNvPr>
          <p:cNvSpPr txBox="1"/>
          <p:nvPr/>
        </p:nvSpPr>
        <p:spPr>
          <a:xfrm>
            <a:off x="3429792" y="4316670"/>
            <a:ext cx="2217376" cy="1277273"/>
          </a:xfrm>
          <a:prstGeom prst="rect">
            <a:avLst/>
          </a:prstGeom>
          <a:noFill/>
        </p:spPr>
        <p:txBody>
          <a:bodyPr wrap="square" rtlCol="0">
            <a:spAutoFit/>
          </a:bodyPr>
          <a:lstStyle/>
          <a:p>
            <a:pPr marL="171450" indent="-171450">
              <a:buFont typeface="Arial" panose="020B0604020202020204" pitchFamily="34" charset="0"/>
              <a:buChar char="•"/>
            </a:pPr>
            <a:r>
              <a:rPr lang="en-US" sz="1100" dirty="0"/>
              <a:t>ISO 9001:2015 Lead Auditor</a:t>
            </a:r>
          </a:p>
          <a:p>
            <a:pPr marL="171450" indent="-171450">
              <a:buFont typeface="Arial" panose="020B0604020202020204" pitchFamily="34" charset="0"/>
              <a:buChar char="•"/>
            </a:pPr>
            <a:r>
              <a:rPr lang="en-US" sz="1100" dirty="0"/>
              <a:t>ISO 23592:2021 Lead Implementer</a:t>
            </a:r>
          </a:p>
          <a:p>
            <a:pPr marL="171450" indent="-171450">
              <a:buFont typeface="Arial" panose="020B0604020202020204" pitchFamily="34" charset="0"/>
              <a:buChar char="•"/>
            </a:pPr>
            <a:r>
              <a:rPr lang="en-US" sz="1100" dirty="0"/>
              <a:t>Certified GRC Auditor (GRCA) - OCEG </a:t>
            </a:r>
          </a:p>
          <a:p>
            <a:pPr marL="171450" indent="-171450">
              <a:buFont typeface="Arial" panose="020B0604020202020204" pitchFamily="34" charset="0"/>
              <a:buChar char="•"/>
            </a:pPr>
            <a:r>
              <a:rPr lang="en-US" sz="1100" dirty="0"/>
              <a:t>Certified GRC Professional (GRCP) – OCEG</a:t>
            </a:r>
          </a:p>
        </p:txBody>
      </p:sp>
      <p:sp>
        <p:nvSpPr>
          <p:cNvPr id="5" name="TextBox 4">
            <a:extLst>
              <a:ext uri="{FF2B5EF4-FFF2-40B4-BE49-F238E27FC236}">
                <a16:creationId xmlns:a16="http://schemas.microsoft.com/office/drawing/2014/main" id="{C7D682F5-DAD6-F27C-E769-7CD0A6F794C1}"/>
              </a:ext>
            </a:extLst>
          </p:cNvPr>
          <p:cNvSpPr txBox="1"/>
          <p:nvPr/>
        </p:nvSpPr>
        <p:spPr>
          <a:xfrm>
            <a:off x="5898092" y="657131"/>
            <a:ext cx="6112328" cy="5940088"/>
          </a:xfrm>
          <a:prstGeom prst="rect">
            <a:avLst/>
          </a:prstGeom>
          <a:noFill/>
        </p:spPr>
        <p:txBody>
          <a:bodyPr wrap="square">
            <a:spAutoFit/>
          </a:bodyPr>
          <a:lstStyle/>
          <a:p>
            <a:pPr marL="171450" indent="-171450" algn="just" defTabSz="990522">
              <a:spcBef>
                <a:spcPts val="0"/>
              </a:spcBef>
              <a:spcAft>
                <a:spcPts val="0"/>
              </a:spcAft>
              <a:buFont typeface="Arial" panose="020B0604020202020204" pitchFamily="34" charset="0"/>
              <a:buChar char="•"/>
              <a:defRPr/>
            </a:pPr>
            <a:r>
              <a:rPr lang="en-US" sz="1000" b="0" dirty="0">
                <a:solidFill>
                  <a:srgbClr val="3C3D3E"/>
                </a:solidFill>
                <a:latin typeface="Arial"/>
              </a:rPr>
              <a:t>Standardized and formalized over 400 governance documents—including policies, procedures, and internal control processes—to strengthen organizational accountability and support consistent operational and financial oversight.</a:t>
            </a:r>
          </a:p>
          <a:p>
            <a:pPr marL="171450" indent="-171450" algn="just" defTabSz="990522">
              <a:spcBef>
                <a:spcPts val="0"/>
              </a:spcBef>
              <a:spcAft>
                <a:spcPts val="0"/>
              </a:spcAft>
              <a:buFont typeface="Arial" panose="020B0604020202020204" pitchFamily="34" charset="0"/>
              <a:buChar char="•"/>
              <a:defRPr/>
            </a:pPr>
            <a:r>
              <a:rPr lang="en-US" sz="1000" b="0" dirty="0">
                <a:solidFill>
                  <a:srgbClr val="3C3D3E"/>
                </a:solidFill>
                <a:latin typeface="Arial"/>
              </a:rPr>
              <a:t>Enhanced control effectiveness over documented processes by 40%, improving monitoring mechanisms and strengthening compliance with established governance frameworks.</a:t>
            </a:r>
          </a:p>
          <a:p>
            <a:pPr marL="171450" indent="-171450" algn="just" defTabSz="990522">
              <a:spcBef>
                <a:spcPts val="0"/>
              </a:spcBef>
              <a:spcAft>
                <a:spcPts val="0"/>
              </a:spcAft>
              <a:buFont typeface="Arial" panose="020B0604020202020204" pitchFamily="34" charset="0"/>
              <a:buChar char="•"/>
              <a:defRPr/>
            </a:pPr>
            <a:r>
              <a:rPr lang="en-US" sz="1000" b="0" dirty="0">
                <a:solidFill>
                  <a:srgbClr val="3C3D3E"/>
                </a:solidFill>
                <a:latin typeface="Arial"/>
              </a:rPr>
              <a:t>Delivered QMS and internal audit awareness training, ensuring departments clearly understood compliance requirements, control responsibilities, and their roles in maintaining effective governance.</a:t>
            </a:r>
          </a:p>
          <a:p>
            <a:pPr marL="171450" indent="-171450" algn="just" defTabSz="990522">
              <a:spcBef>
                <a:spcPts val="0"/>
              </a:spcBef>
              <a:spcAft>
                <a:spcPts val="0"/>
              </a:spcAft>
              <a:buFont typeface="Arial" panose="020B0604020202020204" pitchFamily="34" charset="0"/>
              <a:buChar char="•"/>
              <a:defRPr/>
            </a:pPr>
            <a:r>
              <a:rPr lang="en-US" sz="1000" dirty="0">
                <a:solidFill>
                  <a:srgbClr val="3C3D3E"/>
                </a:solidFill>
              </a:rPr>
              <a:t>Supported departments in executing internal audits by preparing the audit plan, developing the audit program, and creating risk-based audit checklists aligned with ISO 9001 standards.</a:t>
            </a:r>
          </a:p>
          <a:p>
            <a:pPr marL="171450" indent="-171450" algn="just" defTabSz="990522">
              <a:spcBef>
                <a:spcPts val="0"/>
              </a:spcBef>
              <a:spcAft>
                <a:spcPts val="0"/>
              </a:spcAft>
              <a:buFont typeface="Arial" panose="020B0604020202020204" pitchFamily="34" charset="0"/>
              <a:buChar char="•"/>
              <a:defRPr/>
            </a:pPr>
            <a:r>
              <a:rPr lang="en-US" sz="1000" dirty="0">
                <a:solidFill>
                  <a:srgbClr val="3C3D3E"/>
                </a:solidFill>
              </a:rPr>
              <a:t>Supported the organization in the management review process, enabling leadership to evaluate performance metrics, governance effectiveness, and improvement opportunities.</a:t>
            </a:r>
          </a:p>
          <a:p>
            <a:pPr marL="171450" indent="-171450" algn="just" defTabSz="990522">
              <a:spcBef>
                <a:spcPts val="0"/>
              </a:spcBef>
              <a:spcAft>
                <a:spcPts val="0"/>
              </a:spcAft>
              <a:buFont typeface="Arial" panose="020B0604020202020204" pitchFamily="34" charset="0"/>
              <a:buChar char="•"/>
              <a:defRPr/>
            </a:pPr>
            <a:r>
              <a:rPr lang="en-US" sz="1000" dirty="0">
                <a:solidFill>
                  <a:srgbClr val="3C3D3E"/>
                </a:solidFill>
              </a:rPr>
              <a:t>Contributed to certification-readiness activities, ensuring the organization meets all ISO requirements ahead of the external audit.</a:t>
            </a:r>
          </a:p>
          <a:p>
            <a:pPr algn="just" defTabSz="990522">
              <a:spcBef>
                <a:spcPts val="0"/>
              </a:spcBef>
              <a:spcAft>
                <a:spcPts val="0"/>
              </a:spcAft>
              <a:defRPr/>
            </a:pPr>
            <a:endParaRPr lang="en-US" sz="1000" dirty="0">
              <a:solidFill>
                <a:srgbClr val="3C3D3E"/>
              </a:solidFill>
            </a:endParaRPr>
          </a:p>
          <a:p>
            <a:pPr algn="just" defTabSz="990522">
              <a:defRPr/>
            </a:pPr>
            <a:r>
              <a:rPr lang="en-US" sz="1000" b="1" dirty="0">
                <a:solidFill>
                  <a:srgbClr val="3C3D3E"/>
                </a:solidFill>
              </a:rPr>
              <a:t>ERM internal audit for Qatar Stock Exchange, benchmarking against COSO and ISO 31000 standards, Doha. </a:t>
            </a:r>
          </a:p>
          <a:p>
            <a:pPr marL="171450" indent="-171450" algn="just" defTabSz="990522">
              <a:spcBef>
                <a:spcPts val="0"/>
              </a:spcBef>
              <a:spcAft>
                <a:spcPts val="0"/>
              </a:spcAft>
              <a:buFont typeface="Arial" panose="020B0604020202020204" pitchFamily="34" charset="0"/>
              <a:buChar char="•"/>
              <a:defRPr/>
            </a:pPr>
            <a:r>
              <a:rPr lang="en-US" sz="1000" dirty="0">
                <a:solidFill>
                  <a:srgbClr val="3C3D3E"/>
                </a:solidFill>
              </a:rPr>
              <a:t>Assessed enterprise governance, risk management, and internal control practices, validating the completeness and reliability of enterprise-wide risk registers and confirming accountability for the top 15 strategic risks.</a:t>
            </a:r>
          </a:p>
          <a:p>
            <a:pPr marL="171450" indent="-171450" algn="just" defTabSz="990522">
              <a:spcBef>
                <a:spcPts val="0"/>
              </a:spcBef>
              <a:spcAft>
                <a:spcPts val="0"/>
              </a:spcAft>
              <a:buFont typeface="Arial" panose="020B0604020202020204" pitchFamily="34" charset="0"/>
              <a:buChar char="•"/>
              <a:defRPr/>
            </a:pPr>
            <a:r>
              <a:rPr lang="en-US" sz="1000" dirty="0">
                <a:solidFill>
                  <a:srgbClr val="3C3D3E"/>
                </a:solidFill>
              </a:rPr>
              <a:t>Evaluated the effectiveness of risk governance structures, oversight mechanisms, and internal control processes impacting financial, operational, and fraud risk exposure.</a:t>
            </a:r>
          </a:p>
          <a:p>
            <a:pPr marL="171450" indent="-171450" algn="just" defTabSz="990522">
              <a:spcBef>
                <a:spcPts val="0"/>
              </a:spcBef>
              <a:spcAft>
                <a:spcPts val="0"/>
              </a:spcAft>
              <a:buFont typeface="Arial" panose="020B0604020202020204" pitchFamily="34" charset="0"/>
              <a:buChar char="•"/>
              <a:defRPr/>
            </a:pPr>
            <a:r>
              <a:rPr lang="en-US" sz="1000" dirty="0">
                <a:solidFill>
                  <a:srgbClr val="3C3D3E"/>
                </a:solidFill>
              </a:rPr>
              <a:t>Designed a risk-based internal audit methodology aligned with QSE’s ERM framework to support improved risk monitoring and reporting.</a:t>
            </a:r>
          </a:p>
          <a:p>
            <a:pPr marL="171450" indent="-171450" algn="just" defTabSz="990522">
              <a:spcBef>
                <a:spcPts val="0"/>
              </a:spcBef>
              <a:spcAft>
                <a:spcPts val="0"/>
              </a:spcAft>
              <a:buFont typeface="Arial" panose="020B0604020202020204" pitchFamily="34" charset="0"/>
              <a:buChar char="•"/>
              <a:defRPr/>
            </a:pPr>
            <a:r>
              <a:rPr lang="en-US" sz="1000" dirty="0">
                <a:solidFill>
                  <a:srgbClr val="3C3D3E"/>
                </a:solidFill>
              </a:rPr>
              <a:t>Conducted stakeholder interviews and risk workshops to assess process maturity, control effectiveness, and risk management integration across business functions.</a:t>
            </a:r>
          </a:p>
          <a:p>
            <a:pPr algn="just" defTabSz="990522">
              <a:defRPr/>
            </a:pPr>
            <a:r>
              <a:rPr lang="en-US" sz="1000" b="1" dirty="0">
                <a:solidFill>
                  <a:srgbClr val="3C3D3E"/>
                </a:solidFill>
              </a:rPr>
              <a:t>Quality Operations and Business Excellence Officer (ISO 9001:2015).</a:t>
            </a:r>
          </a:p>
          <a:p>
            <a:pPr marL="171450" lvl="3" indent="-171450" algn="just" defTabSz="990522">
              <a:spcAft>
                <a:spcPts val="0"/>
              </a:spcAft>
              <a:buFont typeface="Arial" panose="020B0604020202020204" pitchFamily="34" charset="0"/>
              <a:buChar char="•"/>
              <a:defRPr/>
            </a:pPr>
            <a:r>
              <a:rPr lang="en-US" sz="1000" dirty="0">
                <a:solidFill>
                  <a:srgbClr val="3C3D3E"/>
                </a:solidFill>
              </a:rPr>
              <a:t>Played a key role in developing and executing the firm’s strategy, ensuring cross-functional alignment and overseeing strategic initiatives across departments such as Events, PR, and Social Media, while managing teams and coordinating with business units. </a:t>
            </a:r>
          </a:p>
          <a:p>
            <a:pPr marL="171450" lvl="3" indent="-171450" algn="just" defTabSz="990522">
              <a:spcAft>
                <a:spcPts val="0"/>
              </a:spcAft>
              <a:buFont typeface="Arial" panose="020B0604020202020204" pitchFamily="34" charset="0"/>
              <a:buChar char="•"/>
              <a:defRPr/>
            </a:pPr>
            <a:r>
              <a:rPr lang="en-US" sz="1000" dirty="0">
                <a:solidFill>
                  <a:srgbClr val="3C3D3E"/>
                </a:solidFill>
              </a:rPr>
              <a:t>Led end-to-end ISO 9001:2015 implementation—from gap analysis and project planning to developing the Quality Manual and standardized procedures—resulting in successful external certification with no major non-conformities and establishing a framework for sustained compliance and continuous improvement.</a:t>
            </a:r>
          </a:p>
          <a:p>
            <a:pPr marL="171450" lvl="3" indent="-171450" algn="just" defTabSz="990522">
              <a:spcAft>
                <a:spcPts val="0"/>
              </a:spcAft>
              <a:buFont typeface="Arial" panose="020B0604020202020204" pitchFamily="34" charset="0"/>
              <a:buChar char="•"/>
              <a:defRPr/>
            </a:pPr>
            <a:r>
              <a:rPr lang="en-US" sz="1000" dirty="0">
                <a:solidFill>
                  <a:srgbClr val="3C3D3E"/>
                </a:solidFill>
              </a:rPr>
              <a:t>Conducted risk assessments, mapped and improved core/support processes, and implemented KPIs and KRIs to enhance process performance and resilience. </a:t>
            </a:r>
          </a:p>
          <a:p>
            <a:pPr marL="171450" lvl="3" indent="-171450" algn="just" defTabSz="990522">
              <a:spcAft>
                <a:spcPts val="0"/>
              </a:spcAft>
              <a:buFont typeface="Arial" panose="020B0604020202020204" pitchFamily="34" charset="0"/>
              <a:buChar char="•"/>
              <a:defRPr/>
            </a:pPr>
            <a:r>
              <a:rPr lang="en-US" sz="1000" dirty="0">
                <a:solidFill>
                  <a:srgbClr val="3C3D3E"/>
                </a:solidFill>
              </a:rPr>
              <a:t>Designed and executed internal audits, identifying control weaknesses and potential risk areas, ensuring over 95% closure of findings within 30 days, and consolidating audit insights to drive improvements.</a:t>
            </a:r>
          </a:p>
        </p:txBody>
      </p:sp>
      <p:sp>
        <p:nvSpPr>
          <p:cNvPr id="9" name="Title 13">
            <a:extLst>
              <a:ext uri="{FF2B5EF4-FFF2-40B4-BE49-F238E27FC236}">
                <a16:creationId xmlns:a16="http://schemas.microsoft.com/office/drawing/2014/main" id="{BCE0AC08-7261-3858-E3A5-87DAB8DD2B3B}"/>
              </a:ext>
            </a:extLst>
          </p:cNvPr>
          <p:cNvSpPr txBox="1">
            <a:spLocks/>
          </p:cNvSpPr>
          <p:nvPr/>
        </p:nvSpPr>
        <p:spPr>
          <a:xfrm>
            <a:off x="98323" y="3227817"/>
            <a:ext cx="3163350" cy="365125"/>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tabLst>
                <a:tab pos="5741988" algn="l"/>
              </a:tabLst>
              <a:defRPr lang="en-IN" sz="3000" kern="1200">
                <a:solidFill>
                  <a:srgbClr val="004068"/>
                </a:solidFill>
                <a:latin typeface="Barlow Condensed Medium" panose="00000606000000000000"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tab pos="5741988" algn="l"/>
              </a:tabLst>
              <a:defRPr/>
            </a:pPr>
            <a:r>
              <a:rPr kumimoji="0" lang="en-US" sz="2400" b="0" i="0" u="none" strike="noStrike" kern="1200" cap="none" spc="0" normalizeH="0" baseline="0" noProof="0" dirty="0">
                <a:ln>
                  <a:noFill/>
                </a:ln>
                <a:solidFill>
                  <a:schemeClr val="bg1"/>
                </a:solidFill>
                <a:effectLst/>
                <a:uLnTx/>
                <a:uFillTx/>
                <a:latin typeface="Lato" panose="020F0502020204030203" pitchFamily="34" charset="0"/>
                <a:ea typeface="Lato" panose="020F0502020204030203" pitchFamily="34" charset="0"/>
                <a:cs typeface="Lato" panose="020F0502020204030203" pitchFamily="34" charset="0"/>
              </a:rPr>
              <a:t>Farah Srour </a:t>
            </a:r>
          </a:p>
          <a:p>
            <a:pPr marL="0" marR="0" lvl="0" indent="0" algn="ctr" defTabSz="914400" rtl="0" eaLnBrk="1" fontAlgn="auto" latinLnBrk="0" hangingPunct="1">
              <a:lnSpc>
                <a:spcPct val="90000"/>
              </a:lnSpc>
              <a:spcBef>
                <a:spcPct val="0"/>
              </a:spcBef>
              <a:spcAft>
                <a:spcPts val="0"/>
              </a:spcAft>
              <a:buClrTx/>
              <a:buSzTx/>
              <a:buFontTx/>
              <a:buNone/>
              <a:tabLst>
                <a:tab pos="5741988" algn="l"/>
              </a:tabLst>
              <a:defRPr/>
            </a:pPr>
            <a:r>
              <a:rPr kumimoji="0" lang="en-US" sz="2400" b="0" i="0" u="none" strike="noStrike" kern="1200" cap="none" spc="0" normalizeH="0" baseline="0" noProof="0" dirty="0">
                <a:ln>
                  <a:noFill/>
                </a:ln>
                <a:solidFill>
                  <a:schemeClr val="bg1"/>
                </a:solidFill>
                <a:effectLst/>
                <a:uLnTx/>
                <a:uFillTx/>
                <a:latin typeface="Lato" panose="020F0502020204030203" pitchFamily="34" charset="0"/>
                <a:ea typeface="Lato" panose="020F0502020204030203" pitchFamily="34" charset="0"/>
                <a:cs typeface="Lato" panose="020F0502020204030203" pitchFamily="34" charset="0"/>
              </a:rPr>
              <a:t>(2/3)</a:t>
            </a:r>
          </a:p>
        </p:txBody>
      </p:sp>
      <p:sp>
        <p:nvSpPr>
          <p:cNvPr id="12" name="Rectangle 11">
            <a:extLst>
              <a:ext uri="{FF2B5EF4-FFF2-40B4-BE49-F238E27FC236}">
                <a16:creationId xmlns:a16="http://schemas.microsoft.com/office/drawing/2014/main" id="{508272EA-D3E1-8BEC-F1E8-1600EFECB928}"/>
              </a:ext>
            </a:extLst>
          </p:cNvPr>
          <p:cNvSpPr>
            <a:spLocks/>
          </p:cNvSpPr>
          <p:nvPr/>
        </p:nvSpPr>
        <p:spPr>
          <a:xfrm>
            <a:off x="589215" y="5097751"/>
            <a:ext cx="2009948" cy="153888"/>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pPr marR="0" lvl="0" algn="l" defTabSz="914400" rtl="0" eaLnBrk="1" fontAlgn="auto" latinLnBrk="0" hangingPunct="1">
              <a:lnSpc>
                <a:spcPct val="100000"/>
              </a:lnSpc>
              <a:spcBef>
                <a:spcPts val="300"/>
              </a:spcBef>
              <a:spcAft>
                <a:spcPts val="300"/>
              </a:spcAft>
              <a:buClrTx/>
              <a:buSzTx/>
              <a:tabLst/>
              <a:defRPr/>
            </a:pPr>
            <a:r>
              <a:rPr lang="en-US" sz="1000" dirty="0">
                <a:solidFill>
                  <a:schemeClr val="bg1"/>
                </a:solidFill>
                <a:latin typeface="Lato" panose="020F0502020204030203" pitchFamily="34" charset="0"/>
                <a:ea typeface="Lato" panose="020F0502020204030203" pitchFamily="34" charset="0"/>
                <a:cs typeface="Lato" panose="020F0502020204030203" pitchFamily="34" charset="0"/>
              </a:rPr>
              <a:t>10</a:t>
            </a:r>
            <a:endParaRPr kumimoji="0" lang="en-US" sz="1000" b="0" i="0" u="none" strike="noStrike" kern="1200" cap="none" spc="0" normalizeH="0" baseline="0" noProof="0" dirty="0">
              <a:ln>
                <a:noFill/>
              </a:ln>
              <a:solidFill>
                <a:schemeClr val="bg1"/>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14" name="Rectangle 13">
            <a:extLst>
              <a:ext uri="{FF2B5EF4-FFF2-40B4-BE49-F238E27FC236}">
                <a16:creationId xmlns:a16="http://schemas.microsoft.com/office/drawing/2014/main" id="{0F44CB7B-28E2-DBD3-7A6B-4B5E1F84E08F}"/>
              </a:ext>
            </a:extLst>
          </p:cNvPr>
          <p:cNvSpPr>
            <a:spLocks/>
          </p:cNvSpPr>
          <p:nvPr/>
        </p:nvSpPr>
        <p:spPr>
          <a:xfrm>
            <a:off x="587375" y="4828300"/>
            <a:ext cx="1651000" cy="161583"/>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US" sz="1050" b="1" i="0" u="none" strike="noStrike" kern="1200" cap="none" spc="0" normalizeH="0" baseline="0" noProof="0" dirty="0">
                <a:ln>
                  <a:noFill/>
                </a:ln>
                <a:solidFill>
                  <a:schemeClr val="bg1"/>
                </a:solidFill>
                <a:effectLst/>
                <a:uLnTx/>
                <a:uFillTx/>
                <a:latin typeface="Lato" panose="020F0502020204030203" pitchFamily="34" charset="0"/>
                <a:ea typeface="Lato" panose="020F0502020204030203" pitchFamily="34" charset="0"/>
                <a:cs typeface="Lato" panose="020F0502020204030203" pitchFamily="34" charset="0"/>
              </a:rPr>
              <a:t>YEAR OF EXPERIENCE</a:t>
            </a:r>
          </a:p>
        </p:txBody>
      </p:sp>
      <p:sp>
        <p:nvSpPr>
          <p:cNvPr id="16" name="Rectangle 15">
            <a:extLst>
              <a:ext uri="{FF2B5EF4-FFF2-40B4-BE49-F238E27FC236}">
                <a16:creationId xmlns:a16="http://schemas.microsoft.com/office/drawing/2014/main" id="{AF260F6D-97DE-AC69-3DCA-8F2D4FEEC929}"/>
              </a:ext>
            </a:extLst>
          </p:cNvPr>
          <p:cNvSpPr>
            <a:spLocks/>
          </p:cNvSpPr>
          <p:nvPr/>
        </p:nvSpPr>
        <p:spPr>
          <a:xfrm>
            <a:off x="587373" y="4569849"/>
            <a:ext cx="2560320" cy="28686"/>
          </a:xfrm>
          <a:prstGeom prst="rect">
            <a:avLst/>
          </a:prstGeom>
          <a:gradFill>
            <a:gsLst>
              <a:gs pos="0">
                <a:schemeClr val="accent2"/>
              </a:gs>
              <a:gs pos="81000">
                <a:schemeClr val="accent4">
                  <a:alpha val="0"/>
                </a:schemeClr>
              </a:gs>
            </a:gsLst>
            <a:lin ang="0" scaled="0"/>
          </a:gradFill>
        </p:spPr>
        <p:txBody>
          <a:bodyPr wrap="square" rtlCol="0" anchor="ctr">
            <a:noAutofit/>
          </a:bodyPr>
          <a:lstStyle/>
          <a:p>
            <a:pPr marL="0" marR="0" lvl="0" indent="0" algn="l" defTabSz="457178" rtl="0" eaLnBrk="1" fontAlgn="auto" latinLnBrk="0" hangingPunct="1">
              <a:lnSpc>
                <a:spcPct val="100000"/>
              </a:lnSpc>
              <a:spcBef>
                <a:spcPts val="0"/>
              </a:spcBef>
              <a:spcAft>
                <a:spcPts val="0"/>
              </a:spcAft>
              <a:buClrTx/>
              <a:buSzTx/>
              <a:buFontTx/>
              <a:buNone/>
              <a:tabLst/>
              <a:defRPr/>
            </a:pPr>
            <a:endParaRPr kumimoji="0" lang="ar-AE" sz="1800" b="0" i="0" u="none" strike="noStrike" kern="0" cap="none" spc="0" normalizeH="0" baseline="0" noProof="0">
              <a:ln>
                <a:noFill/>
              </a:ln>
              <a:solidFill>
                <a:schemeClr val="bg1"/>
              </a:solidFill>
              <a:effectLst/>
              <a:uLnTx/>
              <a:uFillTx/>
              <a:latin typeface="Lato" panose="020F0502020204030203" pitchFamily="34" charset="0"/>
              <a:ea typeface="Lato" panose="020F0502020204030203" pitchFamily="34" charset="0"/>
            </a:endParaRPr>
          </a:p>
        </p:txBody>
      </p:sp>
      <p:sp>
        <p:nvSpPr>
          <p:cNvPr id="18" name="Rectangle 17">
            <a:extLst>
              <a:ext uri="{FF2B5EF4-FFF2-40B4-BE49-F238E27FC236}">
                <a16:creationId xmlns:a16="http://schemas.microsoft.com/office/drawing/2014/main" id="{051DEC86-E4BF-E846-4D92-A8B23A5980B9}"/>
              </a:ext>
            </a:extLst>
          </p:cNvPr>
          <p:cNvSpPr>
            <a:spLocks/>
          </p:cNvSpPr>
          <p:nvPr/>
        </p:nvSpPr>
        <p:spPr>
          <a:xfrm>
            <a:off x="586273" y="5500918"/>
            <a:ext cx="2359981" cy="1400383"/>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US" sz="1000" b="1" i="0" u="none" strike="noStrike" kern="1200" cap="none" spc="0" normalizeH="0" baseline="0" noProof="0" dirty="0">
                <a:ln>
                  <a:noFill/>
                </a:ln>
                <a:solidFill>
                  <a:schemeClr val="bg1"/>
                </a:solidFill>
                <a:effectLst/>
                <a:uLnTx/>
                <a:uFillTx/>
                <a:latin typeface="Lato" panose="020F0502020204030203" pitchFamily="34" charset="0"/>
                <a:ea typeface="Lato" panose="020F0502020204030203" pitchFamily="34" charset="0"/>
                <a:cs typeface="Lato" panose="020F0502020204030203" pitchFamily="34" charset="0"/>
              </a:rPr>
              <a:t>EDUCATION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chemeClr val="bg1"/>
                </a:solidFill>
                <a:effectLst/>
                <a:uLnTx/>
                <a:uFillTx/>
                <a:latin typeface="Arial"/>
                <a:ea typeface="+mn-ea"/>
                <a:cs typeface="+mn-cs"/>
              </a:rPr>
              <a:t>Bachelor in Travel and Tourism Management – Lebanese University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chemeClr val="bg1"/>
                </a:solidFill>
                <a:effectLst/>
                <a:uLnTx/>
                <a:uFillTx/>
                <a:latin typeface="Arial"/>
                <a:ea typeface="+mn-ea"/>
                <a:cs typeface="+mn-cs"/>
              </a:rPr>
              <a:t>Research Master’s in Tourism Sciences – Lebanese University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chemeClr val="bg1"/>
                </a:solidFill>
                <a:effectLst/>
                <a:uLnTx/>
                <a:uFillTx/>
                <a:latin typeface="Arial"/>
                <a:ea typeface="+mn-ea"/>
                <a:cs typeface="+mn-cs"/>
              </a:rPr>
              <a:t>IATA Diploma with Distinction</a:t>
            </a:r>
          </a:p>
          <a:p>
            <a:pPr marL="0" marR="0" lvl="0" indent="0" algn="l" defTabSz="914400" rtl="0" eaLnBrk="1" fontAlgn="auto" latinLnBrk="0" hangingPunct="1">
              <a:lnSpc>
                <a:spcPct val="100000"/>
              </a:lnSpc>
              <a:spcBef>
                <a:spcPts val="300"/>
              </a:spcBef>
              <a:spcAft>
                <a:spcPts val="300"/>
              </a:spcAft>
              <a:buClrTx/>
              <a:buSzTx/>
              <a:buFontTx/>
              <a:buNone/>
              <a:tabLst/>
              <a:defRPr/>
            </a:pPr>
            <a:endParaRPr kumimoji="0" lang="en-US" sz="1000" b="1" i="0" u="none" strike="noStrike" kern="1200" cap="none" spc="0" normalizeH="0" baseline="0" noProof="0" dirty="0">
              <a:ln>
                <a:noFill/>
              </a:ln>
              <a:solidFill>
                <a:schemeClr val="bg1"/>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20" name="Rectangle 19">
            <a:extLst>
              <a:ext uri="{FF2B5EF4-FFF2-40B4-BE49-F238E27FC236}">
                <a16:creationId xmlns:a16="http://schemas.microsoft.com/office/drawing/2014/main" id="{2D3209CC-5109-72D1-9E8D-37D20B58E4BE}"/>
              </a:ext>
            </a:extLst>
          </p:cNvPr>
          <p:cNvSpPr>
            <a:spLocks/>
          </p:cNvSpPr>
          <p:nvPr/>
        </p:nvSpPr>
        <p:spPr>
          <a:xfrm>
            <a:off x="587373" y="5329952"/>
            <a:ext cx="1760865" cy="28686"/>
          </a:xfrm>
          <a:prstGeom prst="rect">
            <a:avLst/>
          </a:prstGeom>
          <a:gradFill>
            <a:gsLst>
              <a:gs pos="0">
                <a:schemeClr val="accent2"/>
              </a:gs>
              <a:gs pos="81000">
                <a:schemeClr val="accent4">
                  <a:alpha val="0"/>
                </a:schemeClr>
              </a:gs>
            </a:gsLst>
            <a:lin ang="0" scaled="0"/>
          </a:gradFill>
        </p:spPr>
        <p:txBody>
          <a:bodyPr wrap="square" rtlCol="0" anchor="ctr">
            <a:noAutofit/>
          </a:bodyPr>
          <a:lstStyle/>
          <a:p>
            <a:pPr marL="0" marR="0" lvl="0" indent="0" algn="l" defTabSz="457178" rtl="0" eaLnBrk="1" fontAlgn="auto" latinLnBrk="0" hangingPunct="1">
              <a:lnSpc>
                <a:spcPct val="100000"/>
              </a:lnSpc>
              <a:spcBef>
                <a:spcPts val="0"/>
              </a:spcBef>
              <a:spcAft>
                <a:spcPts val="0"/>
              </a:spcAft>
              <a:buClrTx/>
              <a:buSzTx/>
              <a:buFontTx/>
              <a:buNone/>
              <a:tabLst/>
              <a:defRPr/>
            </a:pPr>
            <a:endParaRPr kumimoji="0" lang="ar-AE" sz="1800" b="0" i="0" u="none" strike="noStrike" kern="0" cap="none" spc="0" normalizeH="0" baseline="0" noProof="0">
              <a:ln>
                <a:noFill/>
              </a:ln>
              <a:solidFill>
                <a:schemeClr val="bg1"/>
              </a:solidFill>
              <a:effectLst/>
              <a:uLnTx/>
              <a:uFillTx/>
              <a:latin typeface="Lato" panose="020F0502020204030203" pitchFamily="34" charset="0"/>
              <a:ea typeface="Lato" panose="020F0502020204030203" pitchFamily="34" charset="0"/>
            </a:endParaRPr>
          </a:p>
        </p:txBody>
      </p:sp>
      <p:sp>
        <p:nvSpPr>
          <p:cNvPr id="22" name="Text Placeholder 5">
            <a:extLst>
              <a:ext uri="{FF2B5EF4-FFF2-40B4-BE49-F238E27FC236}">
                <a16:creationId xmlns:a16="http://schemas.microsoft.com/office/drawing/2014/main" id="{4DDD3501-2B2D-9D89-EBAA-0C4C80F148F8}"/>
              </a:ext>
            </a:extLst>
          </p:cNvPr>
          <p:cNvSpPr txBox="1">
            <a:spLocks/>
          </p:cNvSpPr>
          <p:nvPr/>
        </p:nvSpPr>
        <p:spPr>
          <a:xfrm>
            <a:off x="488158" y="3932589"/>
            <a:ext cx="2458097" cy="215444"/>
          </a:xfrm>
          <a:prstGeom prst="rect">
            <a:avLst/>
          </a:prstGeom>
        </p:spPr>
        <p:txBody>
          <a:bodyPr wrap="square" lIns="0" tIns="0" rIns="0" bIns="0" anchor="t" anchorCtr="0">
            <a:spAutoFit/>
          </a:bodyPr>
          <a:lstStyle>
            <a:defPPr>
              <a:defRPr lang="en-US"/>
            </a:defPPr>
            <a:lvl1pPr indent="0" defTabSz="914377">
              <a:lnSpc>
                <a:spcPct val="100000"/>
              </a:lnSpc>
              <a:spcBef>
                <a:spcPts val="0"/>
              </a:spcBef>
              <a:spcAft>
                <a:spcPts val="601"/>
              </a:spcAft>
              <a:buFont typeface="Arial" panose="020B0604020202020204" pitchFamily="34" charset="0"/>
              <a:buNone/>
              <a:tabLst/>
              <a:defRPr sz="2000" b="0" i="0" cap="all" baseline="0">
                <a:solidFill>
                  <a:schemeClr val="bg1"/>
                </a:solidFill>
                <a:latin typeface="Barlow Condensed Medium" pitchFamily="2" charset="77"/>
                <a:cs typeface="Arial" panose="020B0604020202020204" pitchFamily="34" charset="0"/>
              </a:defRPr>
            </a:lvl1pPr>
            <a:lvl2pPr marL="457189" indent="0" defTabSz="914377">
              <a:lnSpc>
                <a:spcPct val="100000"/>
              </a:lnSpc>
              <a:spcBef>
                <a:spcPts val="0"/>
              </a:spcBef>
              <a:spcAft>
                <a:spcPts val="601"/>
              </a:spcAft>
              <a:buFont typeface="Arial" panose="020B0604020202020204" pitchFamily="34" charset="0"/>
              <a:buNone/>
              <a:defRPr sz="1401" baseline="0">
                <a:latin typeface="Barlow Condensed Medium" pitchFamily="2" charset="77"/>
                <a:cs typeface="Arial" panose="020B0604020202020204" pitchFamily="34" charset="0"/>
              </a:defRPr>
            </a:lvl2pPr>
            <a:lvl3pPr marL="914377" indent="0" defTabSz="914377">
              <a:lnSpc>
                <a:spcPct val="100000"/>
              </a:lnSpc>
              <a:spcBef>
                <a:spcPts val="0"/>
              </a:spcBef>
              <a:spcAft>
                <a:spcPts val="601"/>
              </a:spcAft>
              <a:buFont typeface="Arial" panose="020B0604020202020204" pitchFamily="34" charset="0"/>
              <a:buNone/>
              <a:defRPr sz="1401" baseline="0">
                <a:latin typeface="Barlow Condensed Medium" pitchFamily="2" charset="77"/>
                <a:cs typeface="Arial" panose="020B0604020202020204" pitchFamily="34" charset="0"/>
              </a:defRPr>
            </a:lvl3pPr>
            <a:lvl4pPr marL="1371567" indent="0" defTabSz="914377">
              <a:lnSpc>
                <a:spcPct val="100000"/>
              </a:lnSpc>
              <a:spcBef>
                <a:spcPts val="0"/>
              </a:spcBef>
              <a:spcAft>
                <a:spcPts val="601"/>
              </a:spcAft>
              <a:buFont typeface="Arial" panose="020B0604020202020204" pitchFamily="34" charset="0"/>
              <a:buNone/>
              <a:defRPr sz="1401" baseline="0">
                <a:latin typeface="Barlow Condensed Medium" pitchFamily="2" charset="77"/>
                <a:cs typeface="Arial" panose="020B0604020202020204" pitchFamily="34" charset="0"/>
              </a:defRPr>
            </a:lvl4pPr>
            <a:lvl5pPr marL="1828755" indent="0" defTabSz="914377">
              <a:lnSpc>
                <a:spcPct val="100000"/>
              </a:lnSpc>
              <a:spcBef>
                <a:spcPts val="0"/>
              </a:spcBef>
              <a:spcAft>
                <a:spcPts val="601"/>
              </a:spcAft>
              <a:buFont typeface="Arial" panose="020B0604020202020204" pitchFamily="34" charset="0"/>
              <a:buNone/>
              <a:defRPr sz="1401" baseline="0">
                <a:latin typeface="Barlow Condensed Medium" pitchFamily="2" charset="77"/>
                <a:cs typeface="Arial" panose="020B0604020202020204" pitchFamily="34" charset="0"/>
              </a:defRPr>
            </a:lvl5pPr>
            <a:lvl6pPr marL="2514537" indent="-228595" defTabSz="914377">
              <a:lnSpc>
                <a:spcPct val="90000"/>
              </a:lnSpc>
              <a:spcBef>
                <a:spcPts val="500"/>
              </a:spcBef>
              <a:buFont typeface="Arial" panose="020B0604020202020204" pitchFamily="34" charset="0"/>
              <a:buChar char="•"/>
              <a:defRPr sz="1801"/>
            </a:lvl6pPr>
            <a:lvl7pPr marL="2971726" indent="-228595" defTabSz="914377">
              <a:lnSpc>
                <a:spcPct val="90000"/>
              </a:lnSpc>
              <a:spcBef>
                <a:spcPts val="500"/>
              </a:spcBef>
              <a:buFont typeface="Arial" panose="020B0604020202020204" pitchFamily="34" charset="0"/>
              <a:buChar char="•"/>
              <a:defRPr sz="1801"/>
            </a:lvl7pPr>
            <a:lvl8pPr marL="3428915" indent="-228595" defTabSz="914377">
              <a:lnSpc>
                <a:spcPct val="90000"/>
              </a:lnSpc>
              <a:spcBef>
                <a:spcPts val="500"/>
              </a:spcBef>
              <a:buFont typeface="Arial" panose="020B0604020202020204" pitchFamily="34" charset="0"/>
              <a:buChar char="•"/>
              <a:defRPr sz="1801"/>
            </a:lvl8pPr>
            <a:lvl9pPr marL="3886103" indent="-228595" defTabSz="914377">
              <a:lnSpc>
                <a:spcPct val="90000"/>
              </a:lnSpc>
              <a:spcBef>
                <a:spcPts val="500"/>
              </a:spcBef>
              <a:buFont typeface="Arial" panose="020B0604020202020204" pitchFamily="34" charset="0"/>
              <a:buChar char="•"/>
              <a:defRPr sz="1801"/>
            </a:lvl9pPr>
          </a:lstStyle>
          <a:p>
            <a:pPr marL="0" marR="0" lvl="0" indent="0" algn="ctr" defTabSz="914377"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0" cap="none" spc="0" normalizeH="0" baseline="0" noProof="0" dirty="0">
                <a:ln>
                  <a:noFill/>
                </a:ln>
                <a:effectLst/>
                <a:uLnTx/>
                <a:uFillTx/>
                <a:latin typeface="Lato" panose="020F0502020204030203" pitchFamily="34" charset="0"/>
                <a:ea typeface="Lato" panose="020F0502020204030203" pitchFamily="34" charset="0"/>
                <a:cs typeface="Lato" panose="020F0502020204030203" pitchFamily="34" charset="0"/>
              </a:rPr>
              <a:t>Senior Consultant</a:t>
            </a:r>
          </a:p>
        </p:txBody>
      </p:sp>
      <p:pic>
        <p:nvPicPr>
          <p:cNvPr id="24" name="Picture 23">
            <a:extLst>
              <a:ext uri="{FF2B5EF4-FFF2-40B4-BE49-F238E27FC236}">
                <a16:creationId xmlns:a16="http://schemas.microsoft.com/office/drawing/2014/main" id="{181CA447-C39D-F515-599D-8A04C9BBB1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flipV="1">
            <a:off x="1261030" y="1308215"/>
            <a:ext cx="1276645" cy="1537985"/>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50474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0C1ADF-E5A7-A0CE-E9AF-566790691FC4}"/>
            </a:ext>
          </a:extLst>
        </p:cNvPr>
        <p:cNvGrpSpPr/>
        <p:nvPr/>
      </p:nvGrpSpPr>
      <p:grpSpPr>
        <a:xfrm>
          <a:off x="0" y="0"/>
          <a:ext cx="0" cy="0"/>
          <a:chOff x="0" y="0"/>
          <a:chExt cx="0" cy="0"/>
        </a:xfrm>
      </p:grpSpPr>
      <p:grpSp>
        <p:nvGrpSpPr>
          <p:cNvPr id="33" name="Group 32">
            <a:extLst>
              <a:ext uri="{FF2B5EF4-FFF2-40B4-BE49-F238E27FC236}">
                <a16:creationId xmlns:a16="http://schemas.microsoft.com/office/drawing/2014/main" id="{382BEDF6-F594-6762-4FF5-8DE71CC6E87F}"/>
              </a:ext>
            </a:extLst>
          </p:cNvPr>
          <p:cNvGrpSpPr/>
          <p:nvPr/>
        </p:nvGrpSpPr>
        <p:grpSpPr>
          <a:xfrm>
            <a:off x="1005821" y="1174750"/>
            <a:ext cx="1721292" cy="1764000"/>
            <a:chOff x="748249" y="5668749"/>
            <a:chExt cx="643498" cy="668084"/>
          </a:xfrm>
        </p:grpSpPr>
        <p:sp>
          <p:nvSpPr>
            <p:cNvPr id="36" name="Freeform: Shape 35">
              <a:extLst>
                <a:ext uri="{FF2B5EF4-FFF2-40B4-BE49-F238E27FC236}">
                  <a16:creationId xmlns:a16="http://schemas.microsoft.com/office/drawing/2014/main" id="{53BB2580-BF12-8CD4-829C-3344A1B8057E}"/>
                </a:ext>
              </a:extLst>
            </p:cNvPr>
            <p:cNvSpPr/>
            <p:nvPr/>
          </p:nvSpPr>
          <p:spPr>
            <a:xfrm>
              <a:off x="772838" y="5668749"/>
              <a:ext cx="618909" cy="334042"/>
            </a:xfrm>
            <a:custGeom>
              <a:avLst/>
              <a:gdLst>
                <a:gd name="connsiteX0" fmla="*/ 1609891 w 1681679"/>
                <a:gd name="connsiteY0" fmla="*/ 554398 h 907648"/>
                <a:gd name="connsiteX1" fmla="*/ 1415141 w 1681679"/>
                <a:gd name="connsiteY1" fmla="*/ 265827 h 907648"/>
                <a:gd name="connsiteX2" fmla="*/ 1126569 w 1681679"/>
                <a:gd name="connsiteY2" fmla="*/ 71077 h 907648"/>
                <a:gd name="connsiteX3" fmla="*/ 773316 w 1681679"/>
                <a:gd name="connsiteY3" fmla="*/ 0 h 907648"/>
                <a:gd name="connsiteX4" fmla="*/ 773316 w 1681679"/>
                <a:gd name="connsiteY4" fmla="*/ 93110 h 907648"/>
                <a:gd name="connsiteX5" fmla="*/ 0 w 1681679"/>
                <a:gd name="connsiteY5" fmla="*/ 904805 h 907648"/>
                <a:gd name="connsiteX6" fmla="*/ 774027 w 1681679"/>
                <a:gd name="connsiteY6" fmla="*/ 133624 h 907648"/>
                <a:gd name="connsiteX7" fmla="*/ 774027 w 1681679"/>
                <a:gd name="connsiteY7" fmla="*/ 133624 h 907648"/>
                <a:gd name="connsiteX8" fmla="*/ 1548054 w 1681679"/>
                <a:gd name="connsiteY8" fmla="*/ 907648 h 907648"/>
                <a:gd name="connsiteX9" fmla="*/ 1681679 w 1681679"/>
                <a:gd name="connsiteY9" fmla="*/ 907648 h 907648"/>
                <a:gd name="connsiteX10" fmla="*/ 1610602 w 1681679"/>
                <a:gd name="connsiteY10" fmla="*/ 554398 h 907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81679" h="907648">
                  <a:moveTo>
                    <a:pt x="1609891" y="554398"/>
                  </a:moveTo>
                  <a:cubicBezTo>
                    <a:pt x="1564402" y="446361"/>
                    <a:pt x="1499012" y="348986"/>
                    <a:pt x="1415141" y="265827"/>
                  </a:cubicBezTo>
                  <a:cubicBezTo>
                    <a:pt x="1331270" y="182667"/>
                    <a:pt x="1234605" y="117276"/>
                    <a:pt x="1126569" y="71077"/>
                  </a:cubicBezTo>
                  <a:cubicBezTo>
                    <a:pt x="1014267" y="23455"/>
                    <a:pt x="895569" y="0"/>
                    <a:pt x="773316" y="0"/>
                  </a:cubicBezTo>
                  <a:lnTo>
                    <a:pt x="773316" y="93110"/>
                  </a:lnTo>
                  <a:cubicBezTo>
                    <a:pt x="347566" y="93110"/>
                    <a:pt x="1422" y="456312"/>
                    <a:pt x="0" y="904805"/>
                  </a:cubicBezTo>
                  <a:cubicBezTo>
                    <a:pt x="1422" y="478346"/>
                    <a:pt x="347566" y="133624"/>
                    <a:pt x="774027" y="133624"/>
                  </a:cubicBezTo>
                  <a:lnTo>
                    <a:pt x="774027" y="133624"/>
                  </a:lnTo>
                  <a:cubicBezTo>
                    <a:pt x="1201199" y="133624"/>
                    <a:pt x="1548054" y="480478"/>
                    <a:pt x="1548054" y="907648"/>
                  </a:cubicBezTo>
                  <a:lnTo>
                    <a:pt x="1681679" y="907648"/>
                  </a:lnTo>
                  <a:cubicBezTo>
                    <a:pt x="1681679" y="785397"/>
                    <a:pt x="1657513" y="666699"/>
                    <a:pt x="1610602" y="554398"/>
                  </a:cubicBezTo>
                  <a:close/>
                </a:path>
              </a:pathLst>
            </a:custGeom>
            <a:solidFill>
              <a:schemeClr val="accent2"/>
            </a:solidFill>
            <a:ln w="7086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dirty="0">
                <a:ln>
                  <a:noFill/>
                </a:ln>
                <a:solidFill>
                  <a:srgbClr val="101820"/>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37" name="Freeform: Shape 36">
              <a:extLst>
                <a:ext uri="{FF2B5EF4-FFF2-40B4-BE49-F238E27FC236}">
                  <a16:creationId xmlns:a16="http://schemas.microsoft.com/office/drawing/2014/main" id="{5A106E92-7455-B573-DF40-E366C298DF91}"/>
                </a:ext>
              </a:extLst>
            </p:cNvPr>
            <p:cNvSpPr/>
            <p:nvPr/>
          </p:nvSpPr>
          <p:spPr>
            <a:xfrm>
              <a:off x="748249" y="6002791"/>
              <a:ext cx="618908" cy="334042"/>
            </a:xfrm>
            <a:custGeom>
              <a:avLst/>
              <a:gdLst>
                <a:gd name="connsiteX0" fmla="*/ 71077 w 1681678"/>
                <a:gd name="connsiteY0" fmla="*/ 353251 h 907648"/>
                <a:gd name="connsiteX1" fmla="*/ 265828 w 1681678"/>
                <a:gd name="connsiteY1" fmla="*/ 641822 h 907648"/>
                <a:gd name="connsiteX2" fmla="*/ 554400 w 1681678"/>
                <a:gd name="connsiteY2" fmla="*/ 836572 h 907648"/>
                <a:gd name="connsiteX3" fmla="*/ 907652 w 1681678"/>
                <a:gd name="connsiteY3" fmla="*/ 907648 h 907648"/>
                <a:gd name="connsiteX4" fmla="*/ 907652 w 1681678"/>
                <a:gd name="connsiteY4" fmla="*/ 814538 h 907648"/>
                <a:gd name="connsiteX5" fmla="*/ 1681679 w 1681678"/>
                <a:gd name="connsiteY5" fmla="*/ 2843 h 907648"/>
                <a:gd name="connsiteX6" fmla="*/ 907652 w 1681678"/>
                <a:gd name="connsiteY6" fmla="*/ 774024 h 907648"/>
                <a:gd name="connsiteX7" fmla="*/ 907652 w 1681678"/>
                <a:gd name="connsiteY7" fmla="*/ 774024 h 907648"/>
                <a:gd name="connsiteX8" fmla="*/ 133625 w 1681678"/>
                <a:gd name="connsiteY8" fmla="*/ 0 h 907648"/>
                <a:gd name="connsiteX9" fmla="*/ 0 w 1681678"/>
                <a:gd name="connsiteY9" fmla="*/ 0 h 907648"/>
                <a:gd name="connsiteX10" fmla="*/ 71077 w 1681678"/>
                <a:gd name="connsiteY10" fmla="*/ 353251 h 907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81678" h="907648">
                  <a:moveTo>
                    <a:pt x="71077" y="353251"/>
                  </a:moveTo>
                  <a:cubicBezTo>
                    <a:pt x="116566" y="461287"/>
                    <a:pt x="181957" y="558662"/>
                    <a:pt x="265828" y="641822"/>
                  </a:cubicBezTo>
                  <a:cubicBezTo>
                    <a:pt x="349698" y="724981"/>
                    <a:pt x="446363" y="790372"/>
                    <a:pt x="554400" y="836572"/>
                  </a:cubicBezTo>
                  <a:cubicBezTo>
                    <a:pt x="666701" y="884193"/>
                    <a:pt x="785400" y="907648"/>
                    <a:pt x="907652" y="907648"/>
                  </a:cubicBezTo>
                  <a:lnTo>
                    <a:pt x="907652" y="814538"/>
                  </a:lnTo>
                  <a:cubicBezTo>
                    <a:pt x="1334113" y="814538"/>
                    <a:pt x="1680257" y="451337"/>
                    <a:pt x="1681679" y="2843"/>
                  </a:cubicBezTo>
                  <a:cubicBezTo>
                    <a:pt x="1680257" y="429303"/>
                    <a:pt x="1334113" y="774024"/>
                    <a:pt x="907652" y="774024"/>
                  </a:cubicBezTo>
                  <a:lnTo>
                    <a:pt x="907652" y="774024"/>
                  </a:lnTo>
                  <a:cubicBezTo>
                    <a:pt x="480480" y="774024"/>
                    <a:pt x="133625" y="427170"/>
                    <a:pt x="133625" y="0"/>
                  </a:cubicBezTo>
                  <a:lnTo>
                    <a:pt x="0" y="0"/>
                  </a:lnTo>
                  <a:cubicBezTo>
                    <a:pt x="0" y="122252"/>
                    <a:pt x="24166" y="240950"/>
                    <a:pt x="71077" y="353251"/>
                  </a:cubicBezTo>
                  <a:close/>
                </a:path>
              </a:pathLst>
            </a:custGeom>
            <a:solidFill>
              <a:schemeClr val="accent2"/>
            </a:solidFill>
            <a:ln w="7086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dirty="0">
                <a:ln>
                  <a:noFill/>
                </a:ln>
                <a:solidFill>
                  <a:srgbClr val="101820"/>
                </a:solidFill>
                <a:effectLst/>
                <a:uLnTx/>
                <a:uFillTx/>
                <a:latin typeface="Lato" panose="020F0502020204030203" pitchFamily="34" charset="0"/>
                <a:ea typeface="Lato" panose="020F0502020204030203" pitchFamily="34" charset="0"/>
                <a:cs typeface="Lato" panose="020F0502020204030203" pitchFamily="34" charset="0"/>
              </a:endParaRPr>
            </a:p>
          </p:txBody>
        </p:sp>
      </p:grpSp>
      <p:sp>
        <p:nvSpPr>
          <p:cNvPr id="70" name="Rectangle 69">
            <a:extLst>
              <a:ext uri="{FF2B5EF4-FFF2-40B4-BE49-F238E27FC236}">
                <a16:creationId xmlns:a16="http://schemas.microsoft.com/office/drawing/2014/main" id="{16B82902-348F-4796-5B0F-7AE0366CD4B1}"/>
              </a:ext>
            </a:extLst>
          </p:cNvPr>
          <p:cNvSpPr>
            <a:spLocks/>
          </p:cNvSpPr>
          <p:nvPr/>
        </p:nvSpPr>
        <p:spPr>
          <a:xfrm>
            <a:off x="3429791" y="233878"/>
            <a:ext cx="1651000" cy="153888"/>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US" sz="1000" b="1" i="0" u="none" strike="noStrike" kern="1200" cap="none" spc="0" normalizeH="0" baseline="0" noProof="0" dirty="0">
                <a:ln>
                  <a:noFill/>
                </a:ln>
                <a:solidFill>
                  <a:schemeClr val="accent1"/>
                </a:solidFill>
                <a:effectLst/>
                <a:uLnTx/>
                <a:uFillTx/>
                <a:latin typeface="Lato" panose="020F0502020204030203" pitchFamily="34" charset="0"/>
                <a:ea typeface="Lato" panose="020F0502020204030203" pitchFamily="34" charset="0"/>
                <a:cs typeface="Lato" panose="020F0502020204030203" pitchFamily="34" charset="0"/>
              </a:rPr>
              <a:t>AREAS OF EXPERTISE</a:t>
            </a:r>
          </a:p>
        </p:txBody>
      </p:sp>
      <p:sp>
        <p:nvSpPr>
          <p:cNvPr id="95" name="Rectangle 94">
            <a:extLst>
              <a:ext uri="{FF2B5EF4-FFF2-40B4-BE49-F238E27FC236}">
                <a16:creationId xmlns:a16="http://schemas.microsoft.com/office/drawing/2014/main" id="{5D24E148-EF31-1ABB-C232-60C3D3EB7447}"/>
              </a:ext>
            </a:extLst>
          </p:cNvPr>
          <p:cNvSpPr>
            <a:spLocks/>
          </p:cNvSpPr>
          <p:nvPr/>
        </p:nvSpPr>
        <p:spPr>
          <a:xfrm>
            <a:off x="3429791" y="503329"/>
            <a:ext cx="1760865" cy="28686"/>
          </a:xfrm>
          <a:prstGeom prst="rect">
            <a:avLst/>
          </a:prstGeom>
          <a:gradFill>
            <a:gsLst>
              <a:gs pos="0">
                <a:schemeClr val="accent1"/>
              </a:gs>
              <a:gs pos="81000">
                <a:schemeClr val="accent2">
                  <a:alpha val="0"/>
                </a:schemeClr>
              </a:gs>
            </a:gsLst>
            <a:lin ang="0" scaled="0"/>
          </a:gradFill>
        </p:spPr>
        <p:txBody>
          <a:bodyPr wrap="square" rtlCol="0" anchor="ctr">
            <a:noAutofit/>
          </a:bodyPr>
          <a:lstStyle/>
          <a:p>
            <a:pPr defTabSz="457178"/>
            <a:endParaRPr lang="ar-AE" kern="0">
              <a:solidFill>
                <a:srgbClr val="3C3D3E"/>
              </a:solidFill>
              <a:latin typeface="Lato" panose="020F0502020204030203" pitchFamily="34" charset="0"/>
              <a:ea typeface="Lato" panose="020F0502020204030203" pitchFamily="34" charset="0"/>
            </a:endParaRPr>
          </a:p>
        </p:txBody>
      </p:sp>
      <p:sp>
        <p:nvSpPr>
          <p:cNvPr id="103" name="Rectangle 102">
            <a:extLst>
              <a:ext uri="{FF2B5EF4-FFF2-40B4-BE49-F238E27FC236}">
                <a16:creationId xmlns:a16="http://schemas.microsoft.com/office/drawing/2014/main" id="{7DA11020-F85B-F309-F0A3-F56E0A8FC5EC}"/>
              </a:ext>
            </a:extLst>
          </p:cNvPr>
          <p:cNvSpPr>
            <a:spLocks/>
          </p:cNvSpPr>
          <p:nvPr/>
        </p:nvSpPr>
        <p:spPr>
          <a:xfrm>
            <a:off x="3429791" y="2439874"/>
            <a:ext cx="1760865" cy="28686"/>
          </a:xfrm>
          <a:prstGeom prst="rect">
            <a:avLst/>
          </a:prstGeom>
          <a:gradFill>
            <a:gsLst>
              <a:gs pos="0">
                <a:schemeClr val="accent1"/>
              </a:gs>
              <a:gs pos="81000">
                <a:schemeClr val="accent2">
                  <a:alpha val="0"/>
                </a:schemeClr>
              </a:gs>
            </a:gsLst>
            <a:lin ang="0" scaled="0"/>
          </a:gradFill>
        </p:spPr>
        <p:txBody>
          <a:bodyPr wrap="square" rtlCol="0" anchor="ctr">
            <a:noAutofit/>
          </a:bodyPr>
          <a:lstStyle/>
          <a:p>
            <a:pPr defTabSz="457178"/>
            <a:endParaRPr lang="ar-AE" kern="0">
              <a:solidFill>
                <a:srgbClr val="3C3D3E"/>
              </a:solidFill>
              <a:latin typeface="Lato" panose="020F0502020204030203" pitchFamily="34" charset="0"/>
              <a:ea typeface="Lato" panose="020F0502020204030203" pitchFamily="34" charset="0"/>
            </a:endParaRPr>
          </a:p>
        </p:txBody>
      </p:sp>
      <p:sp>
        <p:nvSpPr>
          <p:cNvPr id="108" name="Rectangle 107">
            <a:extLst>
              <a:ext uri="{FF2B5EF4-FFF2-40B4-BE49-F238E27FC236}">
                <a16:creationId xmlns:a16="http://schemas.microsoft.com/office/drawing/2014/main" id="{775D5249-9D0E-9F29-548C-E87F2CCB04B8}"/>
              </a:ext>
            </a:extLst>
          </p:cNvPr>
          <p:cNvSpPr>
            <a:spLocks/>
          </p:cNvSpPr>
          <p:nvPr/>
        </p:nvSpPr>
        <p:spPr>
          <a:xfrm>
            <a:off x="3429791" y="2208326"/>
            <a:ext cx="1651000" cy="153888"/>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US" sz="1000" b="1" i="0" u="none" strike="noStrike" kern="1200" cap="none" spc="0" normalizeH="0" baseline="0" noProof="0" dirty="0">
                <a:ln>
                  <a:noFill/>
                </a:ln>
                <a:solidFill>
                  <a:schemeClr val="accent1"/>
                </a:solidFill>
                <a:effectLst/>
                <a:uLnTx/>
                <a:uFillTx/>
                <a:latin typeface="Lato" panose="020F0502020204030203" pitchFamily="34" charset="0"/>
                <a:ea typeface="Lato" panose="020F0502020204030203" pitchFamily="34" charset="0"/>
                <a:cs typeface="Lato" panose="020F0502020204030203" pitchFamily="34" charset="0"/>
              </a:rPr>
              <a:t>INDUSTRY EXPERTISE</a:t>
            </a:r>
          </a:p>
        </p:txBody>
      </p:sp>
      <p:sp>
        <p:nvSpPr>
          <p:cNvPr id="109" name="Rectangle 108">
            <a:extLst>
              <a:ext uri="{FF2B5EF4-FFF2-40B4-BE49-F238E27FC236}">
                <a16:creationId xmlns:a16="http://schemas.microsoft.com/office/drawing/2014/main" id="{9AD70511-EF2E-29F4-F2D6-6FC4712047FC}"/>
              </a:ext>
            </a:extLst>
          </p:cNvPr>
          <p:cNvSpPr>
            <a:spLocks/>
          </p:cNvSpPr>
          <p:nvPr/>
        </p:nvSpPr>
        <p:spPr>
          <a:xfrm>
            <a:off x="3429791" y="4196607"/>
            <a:ext cx="1760865" cy="28686"/>
          </a:xfrm>
          <a:prstGeom prst="rect">
            <a:avLst/>
          </a:prstGeom>
          <a:gradFill>
            <a:gsLst>
              <a:gs pos="0">
                <a:schemeClr val="accent1"/>
              </a:gs>
              <a:gs pos="81000">
                <a:schemeClr val="accent2">
                  <a:alpha val="0"/>
                </a:schemeClr>
              </a:gs>
            </a:gsLst>
            <a:lin ang="0" scaled="0"/>
          </a:gradFill>
        </p:spPr>
        <p:txBody>
          <a:bodyPr wrap="square" rtlCol="0" anchor="ctr">
            <a:noAutofit/>
          </a:bodyPr>
          <a:lstStyle/>
          <a:p>
            <a:pPr defTabSz="457178"/>
            <a:endParaRPr lang="ar-AE" kern="0">
              <a:solidFill>
                <a:srgbClr val="3C3D3E"/>
              </a:solidFill>
              <a:latin typeface="Lato" panose="020F0502020204030203" pitchFamily="34" charset="0"/>
              <a:ea typeface="Lato" panose="020F0502020204030203" pitchFamily="34" charset="0"/>
            </a:endParaRPr>
          </a:p>
        </p:txBody>
      </p:sp>
      <p:sp>
        <p:nvSpPr>
          <p:cNvPr id="111" name="Rectangle 110">
            <a:extLst>
              <a:ext uri="{FF2B5EF4-FFF2-40B4-BE49-F238E27FC236}">
                <a16:creationId xmlns:a16="http://schemas.microsoft.com/office/drawing/2014/main" id="{DB10BC47-8DED-D2A4-FAD4-DFF3DEBE8130}"/>
              </a:ext>
            </a:extLst>
          </p:cNvPr>
          <p:cNvSpPr>
            <a:spLocks/>
          </p:cNvSpPr>
          <p:nvPr/>
        </p:nvSpPr>
        <p:spPr>
          <a:xfrm>
            <a:off x="3429791" y="3820434"/>
            <a:ext cx="2468301" cy="307777"/>
          </a:xfrm>
          <a:prstGeom prst="rect">
            <a:avLst/>
          </a:prstGeom>
        </p:spPr>
        <p:txBody>
          <a:bodyPr wrap="square" lIns="0" tIns="0" rIns="0" bIns="0" anchor="b" anchorCtr="0">
            <a:spAutoFit/>
          </a:bodyPr>
          <a:lstStyle/>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US" sz="1000" b="1" i="0" u="none" strike="noStrike" kern="1200" cap="none" spc="0" normalizeH="0" baseline="0" noProof="0" dirty="0">
                <a:ln>
                  <a:noFill/>
                </a:ln>
                <a:solidFill>
                  <a:schemeClr val="accent1"/>
                </a:solidFill>
                <a:effectLst/>
                <a:uLnTx/>
                <a:uFillTx/>
                <a:latin typeface="Lato" panose="020F0502020204030203" pitchFamily="34" charset="0"/>
                <a:ea typeface="Lato" panose="020F0502020204030203" pitchFamily="34" charset="0"/>
                <a:cs typeface="Lato" panose="020F0502020204030203" pitchFamily="34" charset="0"/>
              </a:rPr>
              <a:t>PROFESSIONAL MEMBERSHIPS, CERTIFICATIONS</a:t>
            </a:r>
          </a:p>
        </p:txBody>
      </p:sp>
      <p:sp>
        <p:nvSpPr>
          <p:cNvPr id="114" name="Rectangle 113">
            <a:extLst>
              <a:ext uri="{FF2B5EF4-FFF2-40B4-BE49-F238E27FC236}">
                <a16:creationId xmlns:a16="http://schemas.microsoft.com/office/drawing/2014/main" id="{8E9E9A8D-214E-C258-6226-271C1934BDAE}"/>
              </a:ext>
            </a:extLst>
          </p:cNvPr>
          <p:cNvSpPr>
            <a:spLocks/>
          </p:cNvSpPr>
          <p:nvPr/>
        </p:nvSpPr>
        <p:spPr>
          <a:xfrm>
            <a:off x="6043871" y="484422"/>
            <a:ext cx="5508000" cy="28686"/>
          </a:xfrm>
          <a:prstGeom prst="rect">
            <a:avLst/>
          </a:prstGeom>
          <a:gradFill>
            <a:gsLst>
              <a:gs pos="0">
                <a:schemeClr val="accent1"/>
              </a:gs>
              <a:gs pos="81000">
                <a:schemeClr val="accent2">
                  <a:alpha val="0"/>
                </a:schemeClr>
              </a:gs>
            </a:gsLst>
            <a:lin ang="0" scaled="0"/>
          </a:gradFill>
        </p:spPr>
        <p:txBody>
          <a:bodyPr wrap="square" rtlCol="0" anchor="ctr">
            <a:noAutofit/>
          </a:bodyPr>
          <a:lstStyle/>
          <a:p>
            <a:pPr defTabSz="457178"/>
            <a:endParaRPr lang="ar-AE" kern="0">
              <a:solidFill>
                <a:srgbClr val="3C3D3E"/>
              </a:solidFill>
              <a:latin typeface="Lato" panose="020F0502020204030203" pitchFamily="34" charset="0"/>
              <a:ea typeface="Lato" panose="020F0502020204030203" pitchFamily="34" charset="0"/>
            </a:endParaRPr>
          </a:p>
        </p:txBody>
      </p:sp>
      <p:sp>
        <p:nvSpPr>
          <p:cNvPr id="115" name="Rectangle 114">
            <a:extLst>
              <a:ext uri="{FF2B5EF4-FFF2-40B4-BE49-F238E27FC236}">
                <a16:creationId xmlns:a16="http://schemas.microsoft.com/office/drawing/2014/main" id="{C277EB39-9F58-3F0F-8C3B-594F549753E0}"/>
              </a:ext>
            </a:extLst>
          </p:cNvPr>
          <p:cNvSpPr>
            <a:spLocks/>
          </p:cNvSpPr>
          <p:nvPr/>
        </p:nvSpPr>
        <p:spPr>
          <a:xfrm>
            <a:off x="6043871" y="204128"/>
            <a:ext cx="4777740" cy="153888"/>
          </a:xfrm>
          <a:prstGeom prst="rect">
            <a:avLst/>
          </a:prstGeom>
        </p:spPr>
        <p:txBody>
          <a:bodyPr wrap="square" lIns="0" tIns="0" rIns="0" bIns="0">
            <a:spAutoFit/>
          </a:bodyPr>
          <a:lstStyle/>
          <a:p>
            <a:pPr marL="0" marR="0" lvl="0" indent="0" algn="l" defTabSz="914400" eaLnBrk="1" fontAlgn="auto" latinLnBrk="0" hangingPunct="1">
              <a:lnSpc>
                <a:spcPct val="100000"/>
              </a:lnSpc>
              <a:spcBef>
                <a:spcPts val="300"/>
              </a:spcBef>
              <a:spcAft>
                <a:spcPts val="300"/>
              </a:spcAft>
              <a:buClrTx/>
              <a:buSzTx/>
              <a:buFontTx/>
              <a:buNone/>
              <a:tabLst/>
              <a:defRPr/>
            </a:pPr>
            <a:r>
              <a:rPr kumimoji="0" lang="en-US" sz="1000" b="1" i="0" u="none" strike="noStrike" kern="1200" cap="none" spc="0" normalizeH="0" baseline="0" noProof="0" dirty="0">
                <a:ln>
                  <a:noFill/>
                </a:ln>
                <a:solidFill>
                  <a:schemeClr val="accent1"/>
                </a:solidFill>
                <a:effectLst/>
                <a:uLnTx/>
                <a:uFillTx/>
                <a:latin typeface="Lato" panose="020F0502020204030203" pitchFamily="34" charset="0"/>
                <a:ea typeface="Lato" panose="020F0502020204030203" pitchFamily="34" charset="0"/>
                <a:cs typeface="Lato" panose="020F0502020204030203" pitchFamily="34" charset="0"/>
              </a:rPr>
              <a:t>RELEVANT EXPERIENCE (Cont’d)</a:t>
            </a:r>
          </a:p>
        </p:txBody>
      </p:sp>
      <p:sp>
        <p:nvSpPr>
          <p:cNvPr id="4" name="TextBox 3">
            <a:extLst>
              <a:ext uri="{FF2B5EF4-FFF2-40B4-BE49-F238E27FC236}">
                <a16:creationId xmlns:a16="http://schemas.microsoft.com/office/drawing/2014/main" id="{7113DAC4-8E77-F0EA-DB84-85221EA95EA5}"/>
              </a:ext>
            </a:extLst>
          </p:cNvPr>
          <p:cNvSpPr txBox="1"/>
          <p:nvPr/>
        </p:nvSpPr>
        <p:spPr>
          <a:xfrm>
            <a:off x="3396902" y="657131"/>
            <a:ext cx="2534077" cy="1446550"/>
          </a:xfrm>
          <a:prstGeom prst="rect">
            <a:avLst/>
          </a:prstGeom>
          <a:noFill/>
        </p:spPr>
        <p:txBody>
          <a:bodyPr wrap="square" rtlCol="0">
            <a:spAutoFit/>
          </a:bodyPr>
          <a:lstStyle/>
          <a:p>
            <a:pPr marL="171450" indent="-171450">
              <a:buFont typeface="Arial" panose="020B0604020202020204" pitchFamily="34" charset="0"/>
              <a:buChar char="•"/>
            </a:pPr>
            <a:r>
              <a:rPr lang="en-US" sz="1100" dirty="0"/>
              <a:t>Internal Audit</a:t>
            </a:r>
          </a:p>
          <a:p>
            <a:pPr marL="171450" indent="-171450">
              <a:buFont typeface="Arial" panose="020B0604020202020204" pitchFamily="34" charset="0"/>
              <a:buChar char="•"/>
            </a:pPr>
            <a:r>
              <a:rPr lang="en-US" sz="1100" dirty="0"/>
              <a:t>Quality Assurance</a:t>
            </a:r>
          </a:p>
          <a:p>
            <a:pPr marL="171450" indent="-171450">
              <a:buFont typeface="Arial" panose="020B0604020202020204" pitchFamily="34" charset="0"/>
              <a:buChar char="•"/>
            </a:pPr>
            <a:r>
              <a:rPr lang="en-US" sz="1100" dirty="0"/>
              <a:t>Quality Management Systems</a:t>
            </a:r>
          </a:p>
          <a:p>
            <a:pPr marL="171450" indent="-171450">
              <a:buFont typeface="Arial" panose="020B0604020202020204" pitchFamily="34" charset="0"/>
              <a:buChar char="•"/>
            </a:pPr>
            <a:r>
              <a:rPr lang="en-US" sz="1100" dirty="0"/>
              <a:t>Compliance &amp; Risk Assessment </a:t>
            </a:r>
          </a:p>
          <a:p>
            <a:pPr marL="171450" indent="-171450">
              <a:buFont typeface="Arial" panose="020B0604020202020204" pitchFamily="34" charset="0"/>
              <a:buChar char="•"/>
            </a:pPr>
            <a:r>
              <a:rPr lang="en-US" sz="1100" dirty="0"/>
              <a:t>Travel and Tourism consultancy</a:t>
            </a:r>
          </a:p>
          <a:p>
            <a:pPr marL="171450" indent="-171450">
              <a:buFont typeface="Arial" panose="020B0604020202020204" pitchFamily="34" charset="0"/>
              <a:buChar char="•"/>
            </a:pPr>
            <a:r>
              <a:rPr lang="en-US" sz="1100" dirty="0"/>
              <a:t>Stakeholder Engagement</a:t>
            </a:r>
          </a:p>
          <a:p>
            <a:pPr marL="171450" indent="-171450">
              <a:buFont typeface="Arial" panose="020B0604020202020204" pitchFamily="34" charset="0"/>
              <a:buChar char="•"/>
            </a:pPr>
            <a:r>
              <a:rPr lang="en-US" sz="1100" dirty="0"/>
              <a:t>Research &amp; Analysis</a:t>
            </a:r>
          </a:p>
          <a:p>
            <a:pPr marL="171450" indent="-171450">
              <a:buFont typeface="Arial" panose="020B0604020202020204" pitchFamily="34" charset="0"/>
              <a:buChar char="•"/>
            </a:pPr>
            <a:r>
              <a:rPr lang="en-US" sz="1100" dirty="0"/>
              <a:t>Business Continuity Management</a:t>
            </a:r>
          </a:p>
        </p:txBody>
      </p:sp>
      <p:sp>
        <p:nvSpPr>
          <p:cNvPr id="6" name="TextBox 5">
            <a:extLst>
              <a:ext uri="{FF2B5EF4-FFF2-40B4-BE49-F238E27FC236}">
                <a16:creationId xmlns:a16="http://schemas.microsoft.com/office/drawing/2014/main" id="{CC671AA5-E38D-54C3-D01B-DAA78FE1FDCA}"/>
              </a:ext>
            </a:extLst>
          </p:cNvPr>
          <p:cNvSpPr txBox="1"/>
          <p:nvPr/>
        </p:nvSpPr>
        <p:spPr>
          <a:xfrm>
            <a:off x="3429791" y="2516428"/>
            <a:ext cx="2177962" cy="1277273"/>
          </a:xfrm>
          <a:prstGeom prst="rect">
            <a:avLst/>
          </a:prstGeom>
          <a:noFill/>
        </p:spPr>
        <p:txBody>
          <a:bodyPr wrap="square" rtlCol="0">
            <a:spAutoFit/>
          </a:bodyPr>
          <a:lstStyle/>
          <a:p>
            <a:pPr marL="171450" indent="-171450">
              <a:buFont typeface="Arial" panose="020B0604020202020204" pitchFamily="34" charset="0"/>
              <a:buChar char="•"/>
            </a:pPr>
            <a:r>
              <a:rPr lang="en-US" sz="1100" dirty="0"/>
              <a:t>Public Health Regulatory</a:t>
            </a:r>
          </a:p>
          <a:p>
            <a:pPr marL="171450" indent="-171450">
              <a:buFont typeface="Arial" panose="020B0604020202020204" pitchFamily="34" charset="0"/>
              <a:buChar char="•"/>
            </a:pPr>
            <a:r>
              <a:rPr lang="en-US" sz="1100" dirty="0"/>
              <a:t>Travel and Tourism Management</a:t>
            </a:r>
          </a:p>
          <a:p>
            <a:pPr marL="171450" indent="-171450">
              <a:buFont typeface="Arial" panose="020B0604020202020204" pitchFamily="34" charset="0"/>
              <a:buChar char="•"/>
            </a:pPr>
            <a:r>
              <a:rPr lang="en-US" sz="1100" dirty="0"/>
              <a:t>Hospitality Management</a:t>
            </a:r>
          </a:p>
          <a:p>
            <a:pPr marL="171450" indent="-171450">
              <a:buFont typeface="Arial" panose="020B0604020202020204" pitchFamily="34" charset="0"/>
              <a:buChar char="•"/>
            </a:pPr>
            <a:r>
              <a:rPr lang="en-US" sz="1100" dirty="0"/>
              <a:t>Stock Market</a:t>
            </a:r>
          </a:p>
          <a:p>
            <a:pPr marL="171450" indent="-171450">
              <a:buFont typeface="Arial" panose="020B0604020202020204" pitchFamily="34" charset="0"/>
              <a:buChar char="•"/>
            </a:pPr>
            <a:r>
              <a:rPr lang="en-US" sz="1100" dirty="0"/>
              <a:t>Communications and Information Technology</a:t>
            </a:r>
          </a:p>
        </p:txBody>
      </p:sp>
      <p:sp>
        <p:nvSpPr>
          <p:cNvPr id="5" name="TextBox 4">
            <a:extLst>
              <a:ext uri="{FF2B5EF4-FFF2-40B4-BE49-F238E27FC236}">
                <a16:creationId xmlns:a16="http://schemas.microsoft.com/office/drawing/2014/main" id="{7F44980D-3F10-6E9A-7302-32A98A02E424}"/>
              </a:ext>
            </a:extLst>
          </p:cNvPr>
          <p:cNvSpPr txBox="1"/>
          <p:nvPr/>
        </p:nvSpPr>
        <p:spPr>
          <a:xfrm>
            <a:off x="5898092" y="657131"/>
            <a:ext cx="6112328" cy="1938992"/>
          </a:xfrm>
          <a:prstGeom prst="rect">
            <a:avLst/>
          </a:prstGeom>
          <a:noFill/>
        </p:spPr>
        <p:txBody>
          <a:bodyPr wrap="square">
            <a:spAutoFit/>
          </a:bodyPr>
          <a:lstStyle/>
          <a:p>
            <a:pPr marL="9525" lvl="1" algn="just" defTabSz="990522">
              <a:defRPr/>
            </a:pPr>
            <a:r>
              <a:rPr lang="en-US" sz="1000" b="1" dirty="0">
                <a:solidFill>
                  <a:srgbClr val="3C3D3E"/>
                </a:solidFill>
              </a:rPr>
              <a:t>Business Travel and Process Improvement specialist </a:t>
            </a:r>
          </a:p>
          <a:p>
            <a:pPr marL="9525" lvl="1" algn="just" defTabSz="990522">
              <a:defRPr/>
            </a:pPr>
            <a:endParaRPr lang="en-US" sz="1000" b="1" dirty="0">
              <a:solidFill>
                <a:srgbClr val="3C3D3E"/>
              </a:solidFill>
            </a:endParaRPr>
          </a:p>
          <a:p>
            <a:pPr marL="180975" lvl="1" indent="-171450" algn="just" defTabSz="990522">
              <a:spcAft>
                <a:spcPts val="0"/>
              </a:spcAft>
              <a:buFont typeface="Arial" panose="020B0604020202020204" pitchFamily="34" charset="0"/>
              <a:buChar char="•"/>
              <a:defRPr/>
            </a:pPr>
            <a:r>
              <a:rPr lang="en-US" sz="1000" dirty="0">
                <a:solidFill>
                  <a:srgbClr val="3C3D3E"/>
                </a:solidFill>
              </a:rPr>
              <a:t>Led the implementation of Amex GBT corporate travel accounts, developed SOPs, achieved full onboarding compliance within 3 months, and standardized service processes, reducing errors by 25%.</a:t>
            </a:r>
          </a:p>
          <a:p>
            <a:pPr marL="180975" lvl="1" indent="-171450" algn="just" defTabSz="990522">
              <a:spcAft>
                <a:spcPts val="0"/>
              </a:spcAft>
              <a:buFont typeface="Arial" panose="020B0604020202020204" pitchFamily="34" charset="0"/>
              <a:buChar char="•"/>
              <a:defRPr/>
            </a:pPr>
            <a:r>
              <a:rPr lang="en-US" sz="1000" dirty="0">
                <a:solidFill>
                  <a:srgbClr val="3C3D3E"/>
                </a:solidFill>
              </a:rPr>
              <a:t>Ensured regulatory, partner, and ISO 9001:2015 compliance , supporting 100% audit success, maintaining quality records, improving internal documentation, and achieving over 90% customer satisfaction in post-travel surveys. </a:t>
            </a:r>
          </a:p>
          <a:p>
            <a:pPr marL="180975" lvl="1" indent="-171450" algn="just" defTabSz="990522">
              <a:spcAft>
                <a:spcPts val="0"/>
              </a:spcAft>
              <a:buFont typeface="Arial" panose="020B0604020202020204" pitchFamily="34" charset="0"/>
              <a:buChar char="•"/>
              <a:defRPr/>
            </a:pPr>
            <a:r>
              <a:rPr lang="en-US" sz="1000" dirty="0">
                <a:solidFill>
                  <a:srgbClr val="3C3D3E"/>
                </a:solidFill>
              </a:rPr>
              <a:t>Managed key operational activities, including T&amp;E reporting with under 2% error rate and financial transactions with over 99% accuracy, strengthening controls and reducing risk of errors or misuse.</a:t>
            </a:r>
          </a:p>
          <a:p>
            <a:pPr marL="180975" lvl="1" indent="-171450" algn="just" defTabSz="990522">
              <a:spcAft>
                <a:spcPts val="0"/>
              </a:spcAft>
              <a:buFont typeface="Arial" panose="020B0604020202020204" pitchFamily="34" charset="0"/>
              <a:buChar char="•"/>
              <a:defRPr/>
            </a:pPr>
            <a:r>
              <a:rPr lang="en-US" sz="1000" dirty="0">
                <a:solidFill>
                  <a:srgbClr val="3C3D3E"/>
                </a:solidFill>
              </a:rPr>
              <a:t>Built strong partnerships with BSP, Amex, and airlines , managed VIP travel services with a complaint rate below 1% and maintained zero SLA breaches over 18 months. </a:t>
            </a:r>
          </a:p>
          <a:p>
            <a:pPr marL="171450" indent="-171450" algn="just" defTabSz="990522">
              <a:spcBef>
                <a:spcPts val="0"/>
              </a:spcBef>
              <a:spcAft>
                <a:spcPts val="0"/>
              </a:spcAft>
              <a:buFont typeface="Arial" panose="020B0604020202020204" pitchFamily="34" charset="0"/>
              <a:buChar char="•"/>
              <a:defRPr/>
            </a:pPr>
            <a:endParaRPr lang="en-US" sz="1000" dirty="0">
              <a:solidFill>
                <a:srgbClr val="3C3D3E"/>
              </a:solidFill>
            </a:endParaRPr>
          </a:p>
        </p:txBody>
      </p:sp>
      <p:sp>
        <p:nvSpPr>
          <p:cNvPr id="3" name="Title 13">
            <a:extLst>
              <a:ext uri="{FF2B5EF4-FFF2-40B4-BE49-F238E27FC236}">
                <a16:creationId xmlns:a16="http://schemas.microsoft.com/office/drawing/2014/main" id="{22DE4C9F-5927-C047-69C1-614D5D2E5AF0}"/>
              </a:ext>
            </a:extLst>
          </p:cNvPr>
          <p:cNvSpPr txBox="1">
            <a:spLocks/>
          </p:cNvSpPr>
          <p:nvPr/>
        </p:nvSpPr>
        <p:spPr>
          <a:xfrm>
            <a:off x="98323" y="3227817"/>
            <a:ext cx="3163350" cy="365125"/>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tabLst>
                <a:tab pos="5741988" algn="l"/>
              </a:tabLst>
              <a:defRPr lang="en-IN" sz="3000" kern="1200">
                <a:solidFill>
                  <a:srgbClr val="004068"/>
                </a:solidFill>
                <a:latin typeface="Barlow Condensed Medium" panose="00000606000000000000"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tab pos="5741988" algn="l"/>
              </a:tabLst>
              <a:defRPr/>
            </a:pPr>
            <a:r>
              <a:rPr kumimoji="0" lang="en-US" sz="2400" b="0" i="0" u="none" strike="noStrike" kern="1200" cap="none" spc="0" normalizeH="0" baseline="0" noProof="0" dirty="0">
                <a:ln>
                  <a:noFill/>
                </a:ln>
                <a:solidFill>
                  <a:schemeClr val="bg1"/>
                </a:solidFill>
                <a:effectLst/>
                <a:uLnTx/>
                <a:uFillTx/>
                <a:latin typeface="Lato" panose="020F0502020204030203" pitchFamily="34" charset="0"/>
                <a:ea typeface="Lato" panose="020F0502020204030203" pitchFamily="34" charset="0"/>
                <a:cs typeface="Lato" panose="020F0502020204030203" pitchFamily="34" charset="0"/>
              </a:rPr>
              <a:t>Farah Srour </a:t>
            </a:r>
          </a:p>
          <a:p>
            <a:pPr marL="0" marR="0" lvl="0" indent="0" algn="ctr" defTabSz="914400" rtl="0" eaLnBrk="1" fontAlgn="auto" latinLnBrk="0" hangingPunct="1">
              <a:lnSpc>
                <a:spcPct val="90000"/>
              </a:lnSpc>
              <a:spcBef>
                <a:spcPct val="0"/>
              </a:spcBef>
              <a:spcAft>
                <a:spcPts val="0"/>
              </a:spcAft>
              <a:buClrTx/>
              <a:buSzTx/>
              <a:buFontTx/>
              <a:buNone/>
              <a:tabLst>
                <a:tab pos="5741988" algn="l"/>
              </a:tabLst>
              <a:defRPr/>
            </a:pPr>
            <a:r>
              <a:rPr kumimoji="0" lang="en-US" sz="2400" b="0" i="0" u="none" strike="noStrike" kern="1200" cap="none" spc="0" normalizeH="0" baseline="0" noProof="0" dirty="0">
                <a:ln>
                  <a:noFill/>
                </a:ln>
                <a:solidFill>
                  <a:schemeClr val="bg1"/>
                </a:solidFill>
                <a:effectLst/>
                <a:uLnTx/>
                <a:uFillTx/>
                <a:latin typeface="Lato" panose="020F0502020204030203" pitchFamily="34" charset="0"/>
                <a:ea typeface="Lato" panose="020F0502020204030203" pitchFamily="34" charset="0"/>
                <a:cs typeface="Lato" panose="020F0502020204030203" pitchFamily="34" charset="0"/>
              </a:rPr>
              <a:t>(3/3)</a:t>
            </a:r>
          </a:p>
        </p:txBody>
      </p:sp>
      <p:sp>
        <p:nvSpPr>
          <p:cNvPr id="9" name="Rectangle 8">
            <a:extLst>
              <a:ext uri="{FF2B5EF4-FFF2-40B4-BE49-F238E27FC236}">
                <a16:creationId xmlns:a16="http://schemas.microsoft.com/office/drawing/2014/main" id="{E09B3873-D4DD-F1B0-8E77-023E742FB01F}"/>
              </a:ext>
            </a:extLst>
          </p:cNvPr>
          <p:cNvSpPr>
            <a:spLocks/>
          </p:cNvSpPr>
          <p:nvPr/>
        </p:nvSpPr>
        <p:spPr>
          <a:xfrm>
            <a:off x="589215" y="5097751"/>
            <a:ext cx="2009948" cy="153888"/>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spAutoFit/>
          </a:bodyPr>
          <a:lstStyle/>
          <a:p>
            <a:pPr marR="0" lvl="0" algn="l" defTabSz="914400" rtl="0" eaLnBrk="1" fontAlgn="auto" latinLnBrk="0" hangingPunct="1">
              <a:lnSpc>
                <a:spcPct val="100000"/>
              </a:lnSpc>
              <a:spcBef>
                <a:spcPts val="300"/>
              </a:spcBef>
              <a:spcAft>
                <a:spcPts val="300"/>
              </a:spcAft>
              <a:buClrTx/>
              <a:buSzTx/>
              <a:tabLst/>
              <a:defRPr/>
            </a:pPr>
            <a:r>
              <a:rPr lang="en-US" sz="1000" dirty="0">
                <a:solidFill>
                  <a:schemeClr val="bg1"/>
                </a:solidFill>
                <a:latin typeface="Lato" panose="020F0502020204030203" pitchFamily="34" charset="0"/>
                <a:ea typeface="Lato" panose="020F0502020204030203" pitchFamily="34" charset="0"/>
                <a:cs typeface="Lato" panose="020F0502020204030203" pitchFamily="34" charset="0"/>
              </a:rPr>
              <a:t>10</a:t>
            </a:r>
            <a:endParaRPr kumimoji="0" lang="en-US" sz="1000" b="0" i="0" u="none" strike="noStrike" kern="1200" cap="none" spc="0" normalizeH="0" baseline="0" noProof="0" dirty="0">
              <a:ln>
                <a:noFill/>
              </a:ln>
              <a:solidFill>
                <a:schemeClr val="bg1"/>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11" name="Rectangle 10">
            <a:extLst>
              <a:ext uri="{FF2B5EF4-FFF2-40B4-BE49-F238E27FC236}">
                <a16:creationId xmlns:a16="http://schemas.microsoft.com/office/drawing/2014/main" id="{F8C3CCFD-D20F-7DAE-F00C-EE608423A505}"/>
              </a:ext>
            </a:extLst>
          </p:cNvPr>
          <p:cNvSpPr>
            <a:spLocks/>
          </p:cNvSpPr>
          <p:nvPr/>
        </p:nvSpPr>
        <p:spPr>
          <a:xfrm>
            <a:off x="587375" y="4828300"/>
            <a:ext cx="1651000" cy="161583"/>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US" sz="1050" b="1" i="0" u="none" strike="noStrike" kern="1200" cap="none" spc="0" normalizeH="0" baseline="0" noProof="0" dirty="0">
                <a:ln>
                  <a:noFill/>
                </a:ln>
                <a:solidFill>
                  <a:schemeClr val="bg1"/>
                </a:solidFill>
                <a:effectLst/>
                <a:uLnTx/>
                <a:uFillTx/>
                <a:latin typeface="Lato" panose="020F0502020204030203" pitchFamily="34" charset="0"/>
                <a:ea typeface="Lato" panose="020F0502020204030203" pitchFamily="34" charset="0"/>
                <a:cs typeface="Lato" panose="020F0502020204030203" pitchFamily="34" charset="0"/>
              </a:rPr>
              <a:t>YEAR OF EXPERIENCE</a:t>
            </a:r>
          </a:p>
        </p:txBody>
      </p:sp>
      <p:sp>
        <p:nvSpPr>
          <p:cNvPr id="13" name="Rectangle 12">
            <a:extLst>
              <a:ext uri="{FF2B5EF4-FFF2-40B4-BE49-F238E27FC236}">
                <a16:creationId xmlns:a16="http://schemas.microsoft.com/office/drawing/2014/main" id="{1D68DA73-AF2D-E7AE-D3C8-4DE50086C468}"/>
              </a:ext>
            </a:extLst>
          </p:cNvPr>
          <p:cNvSpPr>
            <a:spLocks/>
          </p:cNvSpPr>
          <p:nvPr/>
        </p:nvSpPr>
        <p:spPr>
          <a:xfrm>
            <a:off x="587373" y="4569849"/>
            <a:ext cx="2560320" cy="28686"/>
          </a:xfrm>
          <a:prstGeom prst="rect">
            <a:avLst/>
          </a:prstGeom>
          <a:gradFill>
            <a:gsLst>
              <a:gs pos="0">
                <a:schemeClr val="accent2"/>
              </a:gs>
              <a:gs pos="81000">
                <a:schemeClr val="accent4">
                  <a:alpha val="0"/>
                </a:schemeClr>
              </a:gs>
            </a:gsLst>
            <a:lin ang="0" scaled="0"/>
          </a:gradFill>
        </p:spPr>
        <p:txBody>
          <a:bodyPr wrap="square" rtlCol="0" anchor="ctr">
            <a:noAutofit/>
          </a:bodyPr>
          <a:lstStyle/>
          <a:p>
            <a:pPr marL="0" marR="0" lvl="0" indent="0" algn="l" defTabSz="457178" rtl="0" eaLnBrk="1" fontAlgn="auto" latinLnBrk="0" hangingPunct="1">
              <a:lnSpc>
                <a:spcPct val="100000"/>
              </a:lnSpc>
              <a:spcBef>
                <a:spcPts val="0"/>
              </a:spcBef>
              <a:spcAft>
                <a:spcPts val="0"/>
              </a:spcAft>
              <a:buClrTx/>
              <a:buSzTx/>
              <a:buFontTx/>
              <a:buNone/>
              <a:tabLst/>
              <a:defRPr/>
            </a:pPr>
            <a:endParaRPr kumimoji="0" lang="ar-AE" sz="1800" b="0" i="0" u="none" strike="noStrike" kern="0" cap="none" spc="0" normalizeH="0" baseline="0" noProof="0">
              <a:ln>
                <a:noFill/>
              </a:ln>
              <a:solidFill>
                <a:schemeClr val="bg1"/>
              </a:solidFill>
              <a:effectLst/>
              <a:uLnTx/>
              <a:uFillTx/>
              <a:latin typeface="Lato" panose="020F0502020204030203" pitchFamily="34" charset="0"/>
              <a:ea typeface="Lato" panose="020F0502020204030203" pitchFamily="34" charset="0"/>
            </a:endParaRPr>
          </a:p>
        </p:txBody>
      </p:sp>
      <p:sp>
        <p:nvSpPr>
          <p:cNvPr id="15" name="Rectangle 14">
            <a:extLst>
              <a:ext uri="{FF2B5EF4-FFF2-40B4-BE49-F238E27FC236}">
                <a16:creationId xmlns:a16="http://schemas.microsoft.com/office/drawing/2014/main" id="{C0D0167A-E9DD-DD96-454E-C0864BA4E9C9}"/>
              </a:ext>
            </a:extLst>
          </p:cNvPr>
          <p:cNvSpPr>
            <a:spLocks/>
          </p:cNvSpPr>
          <p:nvPr/>
        </p:nvSpPr>
        <p:spPr>
          <a:xfrm>
            <a:off x="586273" y="5500918"/>
            <a:ext cx="2359981" cy="1400383"/>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US" sz="1000" b="1" i="0" u="none" strike="noStrike" kern="1200" cap="none" spc="0" normalizeH="0" baseline="0" noProof="0" dirty="0">
                <a:ln>
                  <a:noFill/>
                </a:ln>
                <a:solidFill>
                  <a:schemeClr val="bg1"/>
                </a:solidFill>
                <a:effectLst/>
                <a:uLnTx/>
                <a:uFillTx/>
                <a:latin typeface="Lato" panose="020F0502020204030203" pitchFamily="34" charset="0"/>
                <a:ea typeface="Lato" panose="020F0502020204030203" pitchFamily="34" charset="0"/>
                <a:cs typeface="Lato" panose="020F0502020204030203" pitchFamily="34" charset="0"/>
              </a:rPr>
              <a:t>EDUCATION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chemeClr val="bg1"/>
                </a:solidFill>
                <a:effectLst/>
                <a:uLnTx/>
                <a:uFillTx/>
                <a:latin typeface="Arial"/>
                <a:ea typeface="+mn-ea"/>
                <a:cs typeface="+mn-cs"/>
              </a:rPr>
              <a:t>Bachelor in Travel and Tourism Management – Lebanese University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chemeClr val="bg1"/>
                </a:solidFill>
                <a:effectLst/>
                <a:uLnTx/>
                <a:uFillTx/>
                <a:latin typeface="Arial"/>
                <a:ea typeface="+mn-ea"/>
                <a:cs typeface="+mn-cs"/>
              </a:rPr>
              <a:t>Research Master’s in Tourism Sciences – Lebanese University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chemeClr val="bg1"/>
                </a:solidFill>
                <a:effectLst/>
                <a:uLnTx/>
                <a:uFillTx/>
                <a:latin typeface="Arial"/>
                <a:ea typeface="+mn-ea"/>
                <a:cs typeface="+mn-cs"/>
              </a:rPr>
              <a:t>IATA Diploma with Distinction</a:t>
            </a:r>
          </a:p>
          <a:p>
            <a:pPr marL="0" marR="0" lvl="0" indent="0" algn="l" defTabSz="914400" rtl="0" eaLnBrk="1" fontAlgn="auto" latinLnBrk="0" hangingPunct="1">
              <a:lnSpc>
                <a:spcPct val="100000"/>
              </a:lnSpc>
              <a:spcBef>
                <a:spcPts val="300"/>
              </a:spcBef>
              <a:spcAft>
                <a:spcPts val="300"/>
              </a:spcAft>
              <a:buClrTx/>
              <a:buSzTx/>
              <a:buFontTx/>
              <a:buNone/>
              <a:tabLst/>
              <a:defRPr/>
            </a:pPr>
            <a:endParaRPr kumimoji="0" lang="en-US" sz="1000" b="1" i="0" u="none" strike="noStrike" kern="1200" cap="none" spc="0" normalizeH="0" baseline="0" noProof="0" dirty="0">
              <a:ln>
                <a:noFill/>
              </a:ln>
              <a:solidFill>
                <a:schemeClr val="bg1"/>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17" name="Rectangle 16">
            <a:extLst>
              <a:ext uri="{FF2B5EF4-FFF2-40B4-BE49-F238E27FC236}">
                <a16:creationId xmlns:a16="http://schemas.microsoft.com/office/drawing/2014/main" id="{1E62554F-A5C9-0700-E699-FF0FF515129C}"/>
              </a:ext>
            </a:extLst>
          </p:cNvPr>
          <p:cNvSpPr>
            <a:spLocks/>
          </p:cNvSpPr>
          <p:nvPr/>
        </p:nvSpPr>
        <p:spPr>
          <a:xfrm>
            <a:off x="587373" y="5329952"/>
            <a:ext cx="1760865" cy="28686"/>
          </a:xfrm>
          <a:prstGeom prst="rect">
            <a:avLst/>
          </a:prstGeom>
          <a:gradFill>
            <a:gsLst>
              <a:gs pos="0">
                <a:schemeClr val="accent2"/>
              </a:gs>
              <a:gs pos="81000">
                <a:schemeClr val="accent4">
                  <a:alpha val="0"/>
                </a:schemeClr>
              </a:gs>
            </a:gsLst>
            <a:lin ang="0" scaled="0"/>
          </a:gradFill>
        </p:spPr>
        <p:txBody>
          <a:bodyPr wrap="square" rtlCol="0" anchor="ctr">
            <a:noAutofit/>
          </a:bodyPr>
          <a:lstStyle/>
          <a:p>
            <a:pPr marL="0" marR="0" lvl="0" indent="0" algn="l" defTabSz="457178" rtl="0" eaLnBrk="1" fontAlgn="auto" latinLnBrk="0" hangingPunct="1">
              <a:lnSpc>
                <a:spcPct val="100000"/>
              </a:lnSpc>
              <a:spcBef>
                <a:spcPts val="0"/>
              </a:spcBef>
              <a:spcAft>
                <a:spcPts val="0"/>
              </a:spcAft>
              <a:buClrTx/>
              <a:buSzTx/>
              <a:buFontTx/>
              <a:buNone/>
              <a:tabLst/>
              <a:defRPr/>
            </a:pPr>
            <a:endParaRPr kumimoji="0" lang="ar-AE" sz="1800" b="0" i="0" u="none" strike="noStrike" kern="0" cap="none" spc="0" normalizeH="0" baseline="0" noProof="0">
              <a:ln>
                <a:noFill/>
              </a:ln>
              <a:solidFill>
                <a:schemeClr val="bg1"/>
              </a:solidFill>
              <a:effectLst/>
              <a:uLnTx/>
              <a:uFillTx/>
              <a:latin typeface="Lato" panose="020F0502020204030203" pitchFamily="34" charset="0"/>
              <a:ea typeface="Lato" panose="020F0502020204030203" pitchFamily="34" charset="0"/>
            </a:endParaRPr>
          </a:p>
        </p:txBody>
      </p:sp>
      <p:sp>
        <p:nvSpPr>
          <p:cNvPr id="19" name="Text Placeholder 5">
            <a:extLst>
              <a:ext uri="{FF2B5EF4-FFF2-40B4-BE49-F238E27FC236}">
                <a16:creationId xmlns:a16="http://schemas.microsoft.com/office/drawing/2014/main" id="{62CB16D9-CDA4-A38B-6AAD-FBBE7445B41C}"/>
              </a:ext>
            </a:extLst>
          </p:cNvPr>
          <p:cNvSpPr txBox="1">
            <a:spLocks/>
          </p:cNvSpPr>
          <p:nvPr/>
        </p:nvSpPr>
        <p:spPr>
          <a:xfrm>
            <a:off x="488158" y="3932589"/>
            <a:ext cx="2458097" cy="215444"/>
          </a:xfrm>
          <a:prstGeom prst="rect">
            <a:avLst/>
          </a:prstGeom>
        </p:spPr>
        <p:txBody>
          <a:bodyPr wrap="square" lIns="0" tIns="0" rIns="0" bIns="0" anchor="t" anchorCtr="0">
            <a:spAutoFit/>
          </a:bodyPr>
          <a:lstStyle>
            <a:defPPr>
              <a:defRPr lang="en-US"/>
            </a:defPPr>
            <a:lvl1pPr indent="0" defTabSz="914377">
              <a:lnSpc>
                <a:spcPct val="100000"/>
              </a:lnSpc>
              <a:spcBef>
                <a:spcPts val="0"/>
              </a:spcBef>
              <a:spcAft>
                <a:spcPts val="601"/>
              </a:spcAft>
              <a:buFont typeface="Arial" panose="020B0604020202020204" pitchFamily="34" charset="0"/>
              <a:buNone/>
              <a:tabLst/>
              <a:defRPr sz="2000" b="0" i="0" cap="all" baseline="0">
                <a:solidFill>
                  <a:schemeClr val="bg1"/>
                </a:solidFill>
                <a:latin typeface="Barlow Condensed Medium" pitchFamily="2" charset="77"/>
                <a:cs typeface="Arial" panose="020B0604020202020204" pitchFamily="34" charset="0"/>
              </a:defRPr>
            </a:lvl1pPr>
            <a:lvl2pPr marL="457189" indent="0" defTabSz="914377">
              <a:lnSpc>
                <a:spcPct val="100000"/>
              </a:lnSpc>
              <a:spcBef>
                <a:spcPts val="0"/>
              </a:spcBef>
              <a:spcAft>
                <a:spcPts val="601"/>
              </a:spcAft>
              <a:buFont typeface="Arial" panose="020B0604020202020204" pitchFamily="34" charset="0"/>
              <a:buNone/>
              <a:defRPr sz="1401" baseline="0">
                <a:latin typeface="Barlow Condensed Medium" pitchFamily="2" charset="77"/>
                <a:cs typeface="Arial" panose="020B0604020202020204" pitchFamily="34" charset="0"/>
              </a:defRPr>
            </a:lvl2pPr>
            <a:lvl3pPr marL="914377" indent="0" defTabSz="914377">
              <a:lnSpc>
                <a:spcPct val="100000"/>
              </a:lnSpc>
              <a:spcBef>
                <a:spcPts val="0"/>
              </a:spcBef>
              <a:spcAft>
                <a:spcPts val="601"/>
              </a:spcAft>
              <a:buFont typeface="Arial" panose="020B0604020202020204" pitchFamily="34" charset="0"/>
              <a:buNone/>
              <a:defRPr sz="1401" baseline="0">
                <a:latin typeface="Barlow Condensed Medium" pitchFamily="2" charset="77"/>
                <a:cs typeface="Arial" panose="020B0604020202020204" pitchFamily="34" charset="0"/>
              </a:defRPr>
            </a:lvl3pPr>
            <a:lvl4pPr marL="1371567" indent="0" defTabSz="914377">
              <a:lnSpc>
                <a:spcPct val="100000"/>
              </a:lnSpc>
              <a:spcBef>
                <a:spcPts val="0"/>
              </a:spcBef>
              <a:spcAft>
                <a:spcPts val="601"/>
              </a:spcAft>
              <a:buFont typeface="Arial" panose="020B0604020202020204" pitchFamily="34" charset="0"/>
              <a:buNone/>
              <a:defRPr sz="1401" baseline="0">
                <a:latin typeface="Barlow Condensed Medium" pitchFamily="2" charset="77"/>
                <a:cs typeface="Arial" panose="020B0604020202020204" pitchFamily="34" charset="0"/>
              </a:defRPr>
            </a:lvl4pPr>
            <a:lvl5pPr marL="1828755" indent="0" defTabSz="914377">
              <a:lnSpc>
                <a:spcPct val="100000"/>
              </a:lnSpc>
              <a:spcBef>
                <a:spcPts val="0"/>
              </a:spcBef>
              <a:spcAft>
                <a:spcPts val="601"/>
              </a:spcAft>
              <a:buFont typeface="Arial" panose="020B0604020202020204" pitchFamily="34" charset="0"/>
              <a:buNone/>
              <a:defRPr sz="1401" baseline="0">
                <a:latin typeface="Barlow Condensed Medium" pitchFamily="2" charset="77"/>
                <a:cs typeface="Arial" panose="020B0604020202020204" pitchFamily="34" charset="0"/>
              </a:defRPr>
            </a:lvl5pPr>
            <a:lvl6pPr marL="2514537" indent="-228595" defTabSz="914377">
              <a:lnSpc>
                <a:spcPct val="90000"/>
              </a:lnSpc>
              <a:spcBef>
                <a:spcPts val="500"/>
              </a:spcBef>
              <a:buFont typeface="Arial" panose="020B0604020202020204" pitchFamily="34" charset="0"/>
              <a:buChar char="•"/>
              <a:defRPr sz="1801"/>
            </a:lvl6pPr>
            <a:lvl7pPr marL="2971726" indent="-228595" defTabSz="914377">
              <a:lnSpc>
                <a:spcPct val="90000"/>
              </a:lnSpc>
              <a:spcBef>
                <a:spcPts val="500"/>
              </a:spcBef>
              <a:buFont typeface="Arial" panose="020B0604020202020204" pitchFamily="34" charset="0"/>
              <a:buChar char="•"/>
              <a:defRPr sz="1801"/>
            </a:lvl7pPr>
            <a:lvl8pPr marL="3428915" indent="-228595" defTabSz="914377">
              <a:lnSpc>
                <a:spcPct val="90000"/>
              </a:lnSpc>
              <a:spcBef>
                <a:spcPts val="500"/>
              </a:spcBef>
              <a:buFont typeface="Arial" panose="020B0604020202020204" pitchFamily="34" charset="0"/>
              <a:buChar char="•"/>
              <a:defRPr sz="1801"/>
            </a:lvl8pPr>
            <a:lvl9pPr marL="3886103" indent="-228595" defTabSz="914377">
              <a:lnSpc>
                <a:spcPct val="90000"/>
              </a:lnSpc>
              <a:spcBef>
                <a:spcPts val="500"/>
              </a:spcBef>
              <a:buFont typeface="Arial" panose="020B0604020202020204" pitchFamily="34" charset="0"/>
              <a:buChar char="•"/>
              <a:defRPr sz="1801"/>
            </a:lvl9pPr>
          </a:lstStyle>
          <a:p>
            <a:pPr marL="0" marR="0" lvl="0" indent="0" algn="ctr" defTabSz="914377"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0" cap="none" spc="0" normalizeH="0" baseline="0" noProof="0" dirty="0">
                <a:ln>
                  <a:noFill/>
                </a:ln>
                <a:effectLst/>
                <a:uLnTx/>
                <a:uFillTx/>
                <a:latin typeface="Lato" panose="020F0502020204030203" pitchFamily="34" charset="0"/>
                <a:ea typeface="Lato" panose="020F0502020204030203" pitchFamily="34" charset="0"/>
                <a:cs typeface="Lato" panose="020F0502020204030203" pitchFamily="34" charset="0"/>
              </a:rPr>
              <a:t>Senior Consultant</a:t>
            </a:r>
          </a:p>
        </p:txBody>
      </p:sp>
      <p:pic>
        <p:nvPicPr>
          <p:cNvPr id="21" name="Picture 20">
            <a:extLst>
              <a:ext uri="{FF2B5EF4-FFF2-40B4-BE49-F238E27FC236}">
                <a16:creationId xmlns:a16="http://schemas.microsoft.com/office/drawing/2014/main" id="{162128A2-A057-EC84-6F93-F42B339743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flipV="1">
            <a:off x="1261030" y="1308215"/>
            <a:ext cx="1276645" cy="1537985"/>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3" name="TextBox 22">
            <a:extLst>
              <a:ext uri="{FF2B5EF4-FFF2-40B4-BE49-F238E27FC236}">
                <a16:creationId xmlns:a16="http://schemas.microsoft.com/office/drawing/2014/main" id="{3C00026F-E41B-0257-2680-76F8B9DAAFAD}"/>
              </a:ext>
            </a:extLst>
          </p:cNvPr>
          <p:cNvSpPr txBox="1"/>
          <p:nvPr/>
        </p:nvSpPr>
        <p:spPr>
          <a:xfrm>
            <a:off x="3429792" y="4316670"/>
            <a:ext cx="2217376" cy="1277273"/>
          </a:xfrm>
          <a:prstGeom prst="rect">
            <a:avLst/>
          </a:prstGeom>
          <a:noFill/>
        </p:spPr>
        <p:txBody>
          <a:bodyPr wrap="square" rtlCol="0">
            <a:spAutoFit/>
          </a:bodyPr>
          <a:lstStyle/>
          <a:p>
            <a:pPr marL="171450" indent="-171450">
              <a:buFont typeface="Arial" panose="020B0604020202020204" pitchFamily="34" charset="0"/>
              <a:buChar char="•"/>
            </a:pPr>
            <a:r>
              <a:rPr lang="en-US" sz="1100" dirty="0"/>
              <a:t>ISO 9001:2015 Lead Auditor</a:t>
            </a:r>
          </a:p>
          <a:p>
            <a:pPr marL="171450" indent="-171450">
              <a:buFont typeface="Arial" panose="020B0604020202020204" pitchFamily="34" charset="0"/>
              <a:buChar char="•"/>
            </a:pPr>
            <a:r>
              <a:rPr lang="en-US" sz="1100" dirty="0"/>
              <a:t>ISO 23592:2021 Lead Implementer</a:t>
            </a:r>
          </a:p>
          <a:p>
            <a:pPr marL="171450" indent="-171450">
              <a:buFont typeface="Arial" panose="020B0604020202020204" pitchFamily="34" charset="0"/>
              <a:buChar char="•"/>
            </a:pPr>
            <a:r>
              <a:rPr lang="en-US" sz="1100" dirty="0"/>
              <a:t>Certified GRC Auditor (GRCA) - OCEG </a:t>
            </a:r>
          </a:p>
          <a:p>
            <a:pPr marL="171450" indent="-171450">
              <a:buFont typeface="Arial" panose="020B0604020202020204" pitchFamily="34" charset="0"/>
              <a:buChar char="•"/>
            </a:pPr>
            <a:r>
              <a:rPr lang="en-US" sz="1100" dirty="0"/>
              <a:t>Certified GRC Professional (GRCP) – OCEG</a:t>
            </a:r>
          </a:p>
        </p:txBody>
      </p:sp>
    </p:spTree>
    <p:extLst>
      <p:ext uri="{BB962C8B-B14F-4D97-AF65-F5344CB8AC3E}">
        <p14:creationId xmlns:p14="http://schemas.microsoft.com/office/powerpoint/2010/main" val="840622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Theme1">
  <a:themeElements>
    <a:clrScheme name="Protiviti">
      <a:dk1>
        <a:srgbClr val="101820"/>
      </a:dk1>
      <a:lt1>
        <a:srgbClr val="FFFFFF"/>
      </a:lt1>
      <a:dk2>
        <a:srgbClr val="3C3D3E"/>
      </a:dk2>
      <a:lt2>
        <a:srgbClr val="C8C9C7"/>
      </a:lt2>
      <a:accent1>
        <a:srgbClr val="004068"/>
      </a:accent1>
      <a:accent2>
        <a:srgbClr val="00A2B8"/>
      </a:accent2>
      <a:accent3>
        <a:srgbClr val="EA7024"/>
      </a:accent3>
      <a:accent4>
        <a:srgbClr val="5D7B9A"/>
      </a:accent4>
      <a:accent5>
        <a:srgbClr val="00A28F"/>
      </a:accent5>
      <a:accent6>
        <a:srgbClr val="D74B29"/>
      </a:accent6>
      <a:hlink>
        <a:srgbClr val="101820"/>
      </a:hlink>
      <a:folHlink>
        <a:srgbClr val="C8C9C7"/>
      </a:folHlink>
    </a:clrScheme>
    <a:fontScheme name="Protiviti">
      <a:majorFont>
        <a:latin typeface="Barlow Condensed Medium"/>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54400">
              <a:schemeClr val="accent2"/>
            </a:gs>
            <a:gs pos="0">
              <a:schemeClr val="bg1"/>
            </a:gs>
            <a:gs pos="100000">
              <a:schemeClr val="accent2"/>
            </a:gs>
          </a:gsLst>
          <a:lin ang="10800000" scaled="0"/>
        </a:gradFill>
        <a:ln>
          <a:noFill/>
        </a:ln>
      </a:spPr>
      <a:bodyPr lIns="91440" rtlCol="0" anchor="ctr"/>
      <a:lstStyle>
        <a:defPPr algn="l">
          <a:defRPr sz="1600" dirty="0" smtClean="0">
            <a:latin typeface="+mj-lt"/>
          </a:defRPr>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heme1" id="{56B482E0-0D5F-BC43-AD84-6E6CBDDF06A9}" vid="{8F9083BF-8121-6246-8656-DC646B9D8C1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2" Type="http://schemas.microsoft.com/office/2011/relationships/webextension" Target="webextension2.xml"/><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634" row="3">
    <wetp:webextensionref xmlns:r="http://schemas.openxmlformats.org/officeDocument/2006/relationships" r:id="rId1"/>
  </wetp:taskpane>
  <wetp:taskpane dockstate="right" visibility="0" width="525" row="0">
    <wetp:webextensionref xmlns:r="http://schemas.openxmlformats.org/officeDocument/2006/relationships" r:id="rId2"/>
  </wetp:taskpane>
</wetp:taskpanes>
</file>

<file path=ppt/webextensions/webextension1.xml><?xml version="1.0" encoding="utf-8"?>
<we:webextension xmlns:we="http://schemas.microsoft.com/office/webextensions/webextension/2010/11" id="{B3681B98-C499-41AB-A485-3847631B2C54}">
  <we:reference id="c53855d0-2569-4e75-a142-ac5f1e743eff" version="1.0.0.0" store="EXCatalog" storeType="EXCatalog"/>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9958CEFC-2310-47AD-903B-B400906A333F}">
  <we:reference id="WA200010001" version="1.0.0.1" store="Omex" storeType="OMEX"/>
  <we:alternateReferences>
    <we:reference id="WA200010001" version="1.0.0.1" store="WA200010001" storeType="OMEX"/>
  </we:alternateReferences>
  <we:properties>
    <we:property name="claude.fileId" value="&quot;8d07002f-d1a3-49eb-94e6-6b90b1a0486a&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714ADCECFCFC54D927DD0DF27A2C20E" ma:contentTypeVersion="14" ma:contentTypeDescription="Create a new document." ma:contentTypeScope="" ma:versionID="0f8d27a21dad3d015ee635caeade1114">
  <xsd:schema xmlns:xsd="http://www.w3.org/2001/XMLSchema" xmlns:xs="http://www.w3.org/2001/XMLSchema" xmlns:p="http://schemas.microsoft.com/office/2006/metadata/properties" xmlns:ns2="8fbc1d56-1520-48bf-b724-371193e867f0" xmlns:ns3="0948f17f-1d56-4eb5-aa8f-62ecdba54c94" targetNamespace="http://schemas.microsoft.com/office/2006/metadata/properties" ma:root="true" ma:fieldsID="ace239d0e541ff54aea2e961f44b773a" ns2:_="" ns3:_="">
    <xsd:import namespace="8fbc1d56-1520-48bf-b724-371193e867f0"/>
    <xsd:import namespace="0948f17f-1d56-4eb5-aa8f-62ecdba54c94"/>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BillingMetadata"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fbc1d56-1520-48bf-b724-371193e867f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bc9d0d6c-7297-4dce-a8fd-92883f4eb1de"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BillingMetadata" ma:index="20" nillable="true" ma:displayName="MediaServiceBillingMetadata" ma:hidden="true" ma:internalName="MediaServiceBillingMetadata" ma:readOnly="true">
      <xsd:simpleType>
        <xsd:restriction base="dms:Note"/>
      </xsd:simpleType>
    </xsd:element>
    <xsd:element name="MediaServiceLocation" ma:index="21"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948f17f-1d56-4eb5-aa8f-62ecdba54c94"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576a2c2e-5f48-4f16-885d-ccbaa0e3ebb2}" ma:internalName="TaxCatchAll" ma:showField="CatchAllData" ma:web="0948f17f-1d56-4eb5-aa8f-62ecdba54c9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8fbc1d56-1520-48bf-b724-371193e867f0">
      <Terms xmlns="http://schemas.microsoft.com/office/infopath/2007/PartnerControls"/>
    </lcf76f155ced4ddcb4097134ff3c332f>
    <TaxCatchAll xmlns="0948f17f-1d56-4eb5-aa8f-62ecdba54c94" xsi:nil="true"/>
  </documentManagement>
</p:properties>
</file>

<file path=customXml/itemProps1.xml><?xml version="1.0" encoding="utf-8"?>
<ds:datastoreItem xmlns:ds="http://schemas.openxmlformats.org/officeDocument/2006/customXml" ds:itemID="{FFD70FC0-63B2-4306-AD12-B49FE6A7C44D}">
  <ds:schemaRefs>
    <ds:schemaRef ds:uri="http://schemas.microsoft.com/sharepoint/v3/contenttype/forms"/>
  </ds:schemaRefs>
</ds:datastoreItem>
</file>

<file path=customXml/itemProps2.xml><?xml version="1.0" encoding="utf-8"?>
<ds:datastoreItem xmlns:ds="http://schemas.openxmlformats.org/officeDocument/2006/customXml" ds:itemID="{A5ABD2E8-3AC9-4CDA-AE22-5CD8C40A41FE}">
  <ds:schemaRefs>
    <ds:schemaRef ds:uri="0948f17f-1d56-4eb5-aa8f-62ecdba54c94"/>
    <ds:schemaRef ds:uri="8fbc1d56-1520-48bf-b724-371193e867f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1F6C7EA3-4AD9-4AF1-A265-B0EE2D7FA079}">
  <ds:schemaRefs>
    <ds:schemaRef ds:uri="http://purl.org/dc/dcmitype/"/>
    <ds:schemaRef ds:uri="http://www.w3.org/XML/1998/namespace"/>
    <ds:schemaRef ds:uri="http://purl.org/dc/terms/"/>
    <ds:schemaRef ds:uri="0948f17f-1d56-4eb5-aa8f-62ecdba54c94"/>
    <ds:schemaRef ds:uri="http://schemas.microsoft.com/office/2006/documentManagement/types"/>
    <ds:schemaRef ds:uri="http://schemas.microsoft.com/office/2006/metadata/properties"/>
    <ds:schemaRef ds:uri="http://purl.org/dc/elements/1.1/"/>
    <ds:schemaRef ds:uri="http://schemas.microsoft.com/office/infopath/2007/PartnerControls"/>
    <ds:schemaRef ds:uri="http://schemas.openxmlformats.org/package/2006/metadata/core-properties"/>
    <ds:schemaRef ds:uri="8fbc1d56-1520-48bf-b724-371193e867f0"/>
  </ds:schemaRefs>
</ds:datastoreItem>
</file>

<file path=docMetadata/LabelInfo.xml><?xml version="1.0" encoding="utf-8"?>
<clbl:labelList xmlns:clbl="http://schemas.microsoft.com/office/2020/mipLabelMetadata">
  <clbl:label id="{a9d90964-91d3-4c01-ab00-563f95f00a38}" enabled="0" method="" siteId="{a9d90964-91d3-4c01-ab00-563f95f00a38}" removed="1"/>
</clbl:labelList>
</file>

<file path=docProps/app.xml><?xml version="1.0" encoding="utf-8"?>
<Properties xmlns="http://schemas.openxmlformats.org/officeDocument/2006/extended-properties" xmlns:vt="http://schemas.openxmlformats.org/officeDocument/2006/docPropsVTypes">
  <Template/>
  <TotalTime>497</TotalTime>
  <Words>1222</Words>
  <Application>Microsoft Office PowerPoint</Application>
  <PresentationFormat>Widescreen</PresentationFormat>
  <Paragraphs>124</Paragraphs>
  <Slides>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vt:i4>
      </vt:variant>
    </vt:vector>
  </HeadingPairs>
  <TitlesOfParts>
    <vt:vector size="8" baseType="lpstr">
      <vt:lpstr>Lato</vt:lpstr>
      <vt:lpstr>Barlow Condensed Light</vt:lpstr>
      <vt:lpstr>Arial</vt:lpstr>
      <vt:lpstr>Barlow</vt:lpstr>
      <vt:lpstr>Theme1</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Proof point  - some success stories</dc:title>
  <dc:creator>Chayan Banerjee</dc:creator>
  <cp:lastModifiedBy>Farah Srour</cp:lastModifiedBy>
  <cp:revision>8</cp:revision>
  <cp:lastPrinted>2024-10-22T09:52:11Z</cp:lastPrinted>
  <dcterms:created xsi:type="dcterms:W3CDTF">2023-03-30T07:38:46Z</dcterms:created>
  <dcterms:modified xsi:type="dcterms:W3CDTF">2026-08-23T10:22:33Z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0x0101001714ADCECFCFC54D927DD0DF27A2C20E</vt:lpwstr>
  </property>
  <property fmtid="{D5CDD505-2E9C-101B-9397-08002B2CF9AE}" pid="3" name="MediaServiceImageTags">
    <vt:lpwstr/>
  </property>
</Properties>
</file>